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2880">
          <p15:clr>
            <a:srgbClr val="A4A3A4"/>
          </p15:clr>
        </p15:guide>
        <p15:guide id="2" orient="horz" pos="162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hPIF/MSWeNHYv5QJXi3sWsYQ3/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6" autoAdjust="0"/>
    <p:restoredTop sz="94660"/>
  </p:normalViewPr>
  <p:slideViewPr>
    <p:cSldViewPr snapToGrid="0">
      <p:cViewPr varScale="1">
        <p:scale>
          <a:sx n="193" d="100"/>
          <a:sy n="193" d="100"/>
        </p:scale>
        <p:origin x="-864" y="-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2" Type="http://customschemas.google.com/relationships/presentationmetadata" Target="metadata"/><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5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34855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1" Type="http://schemas.openxmlformats.org/officeDocument/2006/relationships/hyperlink" Target="https://www.vatican.va/content/francesco/en/apost_constitutions/documents/papa-francesco_costituzione-ap_20180915_episcopalis-communio.html%23_edn30" TargetMode="External"/><Relationship Id="rId12" Type="http://schemas.openxmlformats.org/officeDocument/2006/relationships/hyperlink" Target="https://www.vatican.va/content/francesco/en/apost_constitutions/documents/papa-francesco_costituzione-ap_20180915_episcopalis-communio.html%23_edn31" TargetMode="External"/><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vatican.va/content/francesco/en/apost_constitutions/documents/papa-francesco_costituzione-ap_20180915_episcopalis-communio.html%23_edn23" TargetMode="External"/><Relationship Id="rId4" Type="http://schemas.openxmlformats.org/officeDocument/2006/relationships/hyperlink" Target="https://www.vatican.va/content/francesco/en/apost_constitutions/documents/papa-francesco_costituzione-ap_20180915_episcopalis-communio.html%23_edn24" TargetMode="External"/><Relationship Id="rId5" Type="http://schemas.openxmlformats.org/officeDocument/2006/relationships/hyperlink" Target="https://www.vatican.va/content/francesco/en/apost_constitutions/documents/papa-francesco_costituzione-ap_20180915_episcopalis-communio.html%23_edn25" TargetMode="External"/><Relationship Id="rId6" Type="http://schemas.openxmlformats.org/officeDocument/2006/relationships/hyperlink" Target="http://w2.vatican.va/content/john-paul-ii/en.html" TargetMode="External"/><Relationship Id="rId7" Type="http://schemas.openxmlformats.org/officeDocument/2006/relationships/hyperlink" Target="https://www.vatican.va/content/francesco/en/apost_constitutions/documents/papa-francesco_costituzione-ap_20180915_episcopalis-communio.html%23_edn26" TargetMode="External"/><Relationship Id="rId8" Type="http://schemas.openxmlformats.org/officeDocument/2006/relationships/hyperlink" Target="https://www.vatican.va/content/francesco/en/apost_constitutions/documents/papa-francesco_costituzione-ap_20180915_episcopalis-communio.html%23_edn27" TargetMode="External"/><Relationship Id="rId9" Type="http://schemas.openxmlformats.org/officeDocument/2006/relationships/hyperlink" Target="https://www.vatican.va/content/francesco/en/apost_constitutions/documents/papa-francesco_costituzione-ap_20180915_episcopalis-communio.html%23_edn28" TargetMode="External"/><Relationship Id="rId10" Type="http://schemas.openxmlformats.org/officeDocument/2006/relationships/hyperlink" Target="https://www.vatican.va/content/francesco/en/apost_constitutions/documents/papa-francesco_costituzione-ap_20180915_episcopalis-communio.html%23_edn29"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The “discussion phase” is known as the “phase of celebration” in French, Italian, Spanish, Polish, and Portuguese and the “execution phase” in German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EPISCOPALIS COMMUNIO, nos. 6-7</a:t>
            </a:r>
            <a:endParaRPr/>
          </a:p>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“6. Similarly, the Synod of Bishops must increasingly become a privileged instrument for </a:t>
            </a:r>
            <a:r>
              <a:rPr lang="es-ES" sz="1100" b="0" i="1" u="none" strike="noStrike" cap="none">
                <a:solidFill>
                  <a:srgbClr val="000000"/>
                </a:solidFill>
                <a:latin typeface="Arial"/>
                <a:ea typeface="Arial"/>
                <a:cs typeface="Arial"/>
                <a:sym typeface="Arial"/>
              </a:rPr>
              <a:t>listening</a:t>
            </a:r>
            <a:r>
              <a:rPr lang="es-ES" sz="1100" b="0" i="0" u="none" strike="noStrike" cap="none">
                <a:solidFill>
                  <a:srgbClr val="000000"/>
                </a:solidFill>
                <a:latin typeface="Arial"/>
                <a:ea typeface="Arial"/>
                <a:cs typeface="Arial"/>
                <a:sym typeface="Arial"/>
              </a:rPr>
              <a:t> to the People of God: “For the Synod Fathers we ask the Holy Spirit first of all for the gift of listening: to listen to God, that with him we may hear the cry of the people; to listen to the people until breathing in the desire to which God calls us”.</a:t>
            </a:r>
            <a:r>
              <a:rPr lang="es-ES" sz="1100" b="0" i="0" u="sng" strike="noStrike" cap="none">
                <a:solidFill>
                  <a:srgbClr val="000000"/>
                </a:solidFill>
                <a:latin typeface="Arial"/>
                <a:ea typeface="Arial"/>
                <a:cs typeface="Arial"/>
                <a:sym typeface="Arial"/>
                <a:hlinkClick r:id="rId3">
                  <a:extLst>
                    <a:ext uri="{A12FA001-AC4F-418D-AE19-62706E023703}">
                      <ahyp:hlinkClr xmlns="" xmlns:ahyp="http://schemas.microsoft.com/office/drawing/2018/hyperlinkcolor" val="tx"/>
                    </a:ext>
                  </a:extLst>
                </a:hlinkClick>
              </a:rPr>
              <a:t>[23]</a:t>
            </a:r>
            <a:endParaRPr sz="1100" b="0" i="0" u="none" strike="noStrike" cap="none">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s-ES" sz="1100" b="0" i="0" u="sng" strike="noStrike" cap="none">
                <a:solidFill>
                  <a:srgbClr val="000000"/>
                </a:solidFill>
                <a:latin typeface="Arial"/>
                <a:ea typeface="Arial"/>
                <a:cs typeface="Arial"/>
                <a:sym typeface="Arial"/>
                <a:hlinkClick r:id="rId4">
                  <a:extLst>
                    <a:ext uri="{A12FA001-AC4F-418D-AE19-62706E023703}">
                      <ahyp:hlinkClr xmlns="" xmlns:ahyp="http://schemas.microsoft.com/office/drawing/2018/hyperlinkcolor" val="tx"/>
                    </a:ext>
                  </a:extLst>
                </a:hlinkClick>
              </a:rPr>
              <a:t>[24]</a:t>
            </a:r>
            <a:r>
              <a:rPr lang="es-ES" sz="1100" b="0" i="0" u="none" strike="noStrike" cap="none">
                <a:solidFill>
                  <a:srgbClr val="000000"/>
                </a:solidFill>
                <a:latin typeface="Arial"/>
                <a:ea typeface="Arial"/>
                <a:cs typeface="Arial"/>
                <a:sym typeface="Arial"/>
              </a:rPr>
              <a:t> demonstrating, from one Assembly to another, that it is an eloquent expression of synodality as a “constitutive element of the Church”.</a:t>
            </a:r>
            <a:r>
              <a:rPr lang="es-ES" sz="1100" b="0" i="0" u="sng" strike="noStrike" cap="none">
                <a:solidFill>
                  <a:srgbClr val="000000"/>
                </a:solidFill>
                <a:latin typeface="Arial"/>
                <a:ea typeface="Arial"/>
                <a:cs typeface="Arial"/>
                <a:sym typeface="Arial"/>
                <a:hlinkClick r:id="rId5">
                  <a:extLst>
                    <a:ext uri="{A12FA001-AC4F-418D-AE19-62706E023703}">
                      <ahyp:hlinkClr xmlns="" xmlns:ahyp="http://schemas.microsoft.com/office/drawing/2018/hyperlinkcolor" val="tx"/>
                    </a:ext>
                  </a:extLst>
                </a:hlinkClick>
              </a:rPr>
              <a:t>[25]</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“Therefore, as </a:t>
            </a:r>
            <a:r>
              <a:rPr lang="es-ES" sz="1100" b="0" i="0" u="sng" strike="noStrike" cap="none">
                <a:solidFill>
                  <a:srgbClr val="000000"/>
                </a:solidFill>
                <a:latin typeface="Arial"/>
                <a:ea typeface="Arial"/>
                <a:cs typeface="Arial"/>
                <a:sym typeface="Arial"/>
                <a:hlinkClick r:id="rId6">
                  <a:extLst>
                    <a:ext uri="{A12FA001-AC4F-418D-AE19-62706E023703}">
                      <ahyp:hlinkClr xmlns="" xmlns:ahyp="http://schemas.microsoft.com/office/drawing/2018/hyperlinkcolor" val="tx"/>
                    </a:ext>
                  </a:extLst>
                </a:hlinkClick>
              </a:rPr>
              <a:t>John Paul II</a:t>
            </a:r>
            <a:r>
              <a:rPr lang="es-ES" sz="1100" b="0" i="0" u="none" strike="noStrike" cap="none">
                <a:solidFill>
                  <a:srgbClr val="000000"/>
                </a:solidFill>
                <a:latin typeface="Arial"/>
                <a:ea typeface="Arial"/>
                <a:cs typeface="Arial"/>
                <a:sym typeface="Arial"/>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s-ES" sz="1100" b="0" i="0" u="sng" strike="noStrike" cap="none">
                <a:solidFill>
                  <a:srgbClr val="000000"/>
                </a:solidFill>
                <a:latin typeface="Arial"/>
                <a:ea typeface="Arial"/>
                <a:cs typeface="Arial"/>
                <a:sym typeface="Arial"/>
                <a:hlinkClick r:id="rId7">
                  <a:extLst>
                    <a:ext uri="{A12FA001-AC4F-418D-AE19-62706E023703}">
                      <ahyp:hlinkClr xmlns="" xmlns:ahyp="http://schemas.microsoft.com/office/drawing/2018/hyperlinkcolor" val="tx"/>
                    </a:ext>
                  </a:extLst>
                </a:hlinkClick>
              </a:rPr>
              <a:t>[26]</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s-ES" sz="1100" b="0" i="0" u="sng" strike="noStrike" cap="none">
                <a:solidFill>
                  <a:srgbClr val="000000"/>
                </a:solidFill>
                <a:latin typeface="Arial"/>
                <a:ea typeface="Arial"/>
                <a:cs typeface="Arial"/>
                <a:sym typeface="Arial"/>
                <a:hlinkClick r:id="rId8">
                  <a:extLst>
                    <a:ext uri="{A12FA001-AC4F-418D-AE19-62706E023703}">
                      <ahyp:hlinkClr xmlns="" xmlns:ahyp="http://schemas.microsoft.com/office/drawing/2018/hyperlinkcolor" val="tx"/>
                    </a:ext>
                  </a:extLst>
                </a:hlinkClick>
              </a:rPr>
              <a:t>[27]</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s-ES" sz="1100" b="0" i="1" u="none" strike="noStrike" cap="none">
                <a:solidFill>
                  <a:srgbClr val="000000"/>
                </a:solidFill>
                <a:latin typeface="Arial"/>
                <a:ea typeface="Arial"/>
                <a:cs typeface="Arial"/>
                <a:sym typeface="Arial"/>
              </a:rPr>
              <a:t>sensus fidei</a:t>
            </a:r>
            <a:r>
              <a:rPr lang="es-ES" sz="1100" b="0" i="0" u="none" strike="noStrike" cap="none">
                <a:solidFill>
                  <a:srgbClr val="000000"/>
                </a:solidFill>
                <a:latin typeface="Arial"/>
                <a:ea typeface="Arial"/>
                <a:cs typeface="Arial"/>
                <a:sym typeface="Arial"/>
              </a:rPr>
              <a:t> of the People of God – “which they need to distinguish carefully from the changing currents of public opinion”</a:t>
            </a:r>
            <a:r>
              <a:rPr lang="es-ES" sz="1100" b="0" i="0" u="sng" strike="noStrike" cap="none">
                <a:solidFill>
                  <a:srgbClr val="000000"/>
                </a:solidFill>
                <a:latin typeface="Arial"/>
                <a:ea typeface="Arial"/>
                <a:cs typeface="Arial"/>
                <a:sym typeface="Arial"/>
                <a:hlinkClick r:id="rId9">
                  <a:extLst>
                    <a:ext uri="{A12FA001-AC4F-418D-AE19-62706E023703}">
                      <ahyp:hlinkClr xmlns="" xmlns:ahyp="http://schemas.microsoft.com/office/drawing/2018/hyperlinkcolor" val="tx"/>
                    </a:ext>
                  </a:extLst>
                </a:hlinkClick>
              </a:rPr>
              <a:t>[28]</a:t>
            </a:r>
            <a:r>
              <a:rPr lang="es-ES" sz="1100" b="0" i="0" u="none" strike="noStrike" cap="none">
                <a:solidFill>
                  <a:srgbClr val="000000"/>
                </a:solidFill>
                <a:latin typeface="Arial"/>
                <a:ea typeface="Arial"/>
                <a:cs typeface="Arial"/>
                <a:sym typeface="Arial"/>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s-ES" sz="1100" b="0" i="1" u="none" strike="noStrike" cap="none">
                <a:solidFill>
                  <a:srgbClr val="000000"/>
                </a:solidFill>
                <a:latin typeface="Arial"/>
                <a:ea typeface="Arial"/>
                <a:cs typeface="Arial"/>
                <a:sym typeface="Arial"/>
              </a:rPr>
              <a:t>consensus ecclesiae</a:t>
            </a:r>
            <a:r>
              <a:rPr lang="es-ES" sz="1100" b="0" i="0" u="none" strike="noStrike" cap="none">
                <a:solidFill>
                  <a:srgbClr val="000000"/>
                </a:solidFill>
                <a:latin typeface="Arial"/>
                <a:ea typeface="Arial"/>
                <a:cs typeface="Arial"/>
                <a:sym typeface="Arial"/>
              </a:rPr>
              <a:t> is not determined by the tallying of votes, but is the outcome of the working of the Spirit, the soul of the one Church of Christ”.</a:t>
            </a:r>
            <a:r>
              <a:rPr lang="es-ES" sz="1100" b="0" i="0" u="sng" strike="noStrike" cap="none">
                <a:solidFill>
                  <a:srgbClr val="000000"/>
                </a:solidFill>
                <a:latin typeface="Arial"/>
                <a:ea typeface="Arial"/>
                <a:cs typeface="Arial"/>
                <a:sym typeface="Arial"/>
                <a:hlinkClick r:id="rId10">
                  <a:extLst>
                    <a:ext uri="{A12FA001-AC4F-418D-AE19-62706E023703}">
                      <ahyp:hlinkClr xmlns="" xmlns:ahyp="http://schemas.microsoft.com/office/drawing/2018/hyperlinkcolor" val="tx"/>
                    </a:ext>
                  </a:extLst>
                </a:hlinkClick>
              </a:rPr>
              <a:t>[29]</a:t>
            </a:r>
            <a:r>
              <a:rPr lang="es-ES" sz="1100" b="0" i="0" u="none" strike="noStrike" cap="none">
                <a:solidFill>
                  <a:srgbClr val="000000"/>
                </a:solidFill>
                <a:latin typeface="Arial"/>
                <a:ea typeface="Arial"/>
                <a:cs typeface="Arial"/>
                <a:sym typeface="Arial"/>
              </a:rPr>
              <a:t> Therefore the vote of the Synod Fathers, “if morally unanimous, has a qualitative ecclesial weight which surpasses the merely formal aspect of the consultative vote”.</a:t>
            </a:r>
            <a:r>
              <a:rPr lang="es-ES" sz="1100" b="0" i="0" u="sng" strike="noStrike" cap="none">
                <a:solidFill>
                  <a:srgbClr val="000000"/>
                </a:solidFill>
                <a:latin typeface="Arial"/>
                <a:ea typeface="Arial"/>
                <a:cs typeface="Arial"/>
                <a:sym typeface="Arial"/>
                <a:hlinkClick r:id="rId11">
                  <a:extLst>
                    <a:ext uri="{A12FA001-AC4F-418D-AE19-62706E023703}">
                      <ahyp:hlinkClr xmlns="" xmlns:ahyp="http://schemas.microsoft.com/office/drawing/2018/hyperlinkcolor" val="tx"/>
                    </a:ext>
                  </a:extLst>
                </a:hlinkClick>
              </a:rPr>
              <a:t>[30]</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lang="es-ES" sz="1100" b="0" i="0" u="sng" strike="noStrike" cap="none">
                <a:solidFill>
                  <a:srgbClr val="000000"/>
                </a:solidFill>
                <a:latin typeface="Arial"/>
                <a:ea typeface="Arial"/>
                <a:cs typeface="Arial"/>
                <a:sym typeface="Arial"/>
                <a:hlinkClick r:id="rId12">
                  <a:extLst>
                    <a:ext uri="{A12FA001-AC4F-418D-AE19-62706E023703}">
                      <ahyp:hlinkClr xmlns="" xmlns:ahyp="http://schemas.microsoft.com/office/drawing/2018/hyperlinkcolor" val="tx"/>
                    </a:ext>
                  </a:extLst>
                </a:hlinkClick>
              </a:rPr>
              <a:t>[31]</a:t>
            </a:r>
            <a:r>
              <a:rPr lang="es-ES" sz="1100" b="0" i="0" u="none" strike="noStrike" cap="none">
                <a:solidFill>
                  <a:srgbClr val="000000"/>
                </a:solidFill>
                <a:latin typeface="Arial"/>
                <a:ea typeface="Arial"/>
                <a:cs typeface="Arial"/>
                <a:sym typeface="Arial"/>
              </a:rPr>
              <a:t> In this way, it can be seen that the synodal process not only has its point of departure but also its point of arrival in the People of God, upon whom the gifts of grace bestowed by the Holy Spirit through the gathering of Bishops in Assembly must be poured out.”</a:t>
            </a:r>
            <a:endParaRPr/>
          </a:p>
        </p:txBody>
      </p:sp>
      <p:sp>
        <p:nvSpPr>
          <p:cNvPr id="197" name="Google Shape;197;p12: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E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10" name="Google Shape;310;p26: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E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35" name="Google Shape;335;p29: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E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http://www.vatican.va/content/francesco/en/speeches/2015/october/documents/papa-francesco_20151017_50-anniversario-sinodo.html</a:t>
            </a:r>
            <a:endParaRPr/>
          </a:p>
          <a:p>
            <a:pPr marL="457200" lvl="0" indent="-298450" algn="l" rtl="0">
              <a:lnSpc>
                <a:spcPct val="100000"/>
              </a:lnSpc>
              <a:spcBef>
                <a:spcPts val="0"/>
              </a:spcBef>
              <a:spcAft>
                <a:spcPts val="0"/>
              </a:spcAft>
              <a:buSzPts val="1100"/>
              <a:buChar char="●"/>
            </a:pPr>
            <a:r>
              <a:rPr lang="es-ES">
                <a:solidFill>
                  <a:schemeClr val="dk1"/>
                </a:solidFill>
                <a:latin typeface="Arial"/>
                <a:ea typeface="Arial"/>
                <a:cs typeface="Arial"/>
                <a:sym typeface="Arial"/>
              </a:rPr>
              <a:t>We must continue along this path. The world in which we live, and which we are called to love and serve, even with its contradictions, demands that the Church strengthen cooperation in all areas of her mission. It is precisely this path of </a:t>
            </a:r>
            <a:r>
              <a:rPr lang="es-ES" i="1">
                <a:solidFill>
                  <a:schemeClr val="dk1"/>
                </a:solidFill>
                <a:latin typeface="Arial"/>
                <a:ea typeface="Arial"/>
                <a:cs typeface="Arial"/>
                <a:sym typeface="Arial"/>
              </a:rPr>
              <a:t>synodality</a:t>
            </a:r>
            <a:r>
              <a:rPr lang="es-ES" i="0">
                <a:solidFill>
                  <a:schemeClr val="dk1"/>
                </a:solidFill>
                <a:latin typeface="Arial"/>
                <a:ea typeface="Arial"/>
                <a:cs typeface="Arial"/>
                <a:sym typeface="Arial"/>
              </a:rPr>
              <a:t> which God expects of the Church of the third millennium.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r>
              <a:rPr lang="es-ES">
                <a:solidFill>
                  <a:schemeClr val="dk1"/>
                </a:solidFill>
                <a:latin typeface="Arial"/>
                <a:ea typeface="Arial"/>
                <a:cs typeface="Arial"/>
                <a:sym typeface="Arial"/>
              </a:rPr>
              <a:t>* * *</a:t>
            </a:r>
            <a:endParaRPr/>
          </a:p>
          <a:p>
            <a:pPr marL="457200" lvl="0" indent="-298450" algn="l" rtl="0">
              <a:lnSpc>
                <a:spcPct val="100000"/>
              </a:lnSpc>
              <a:spcBef>
                <a:spcPts val="0"/>
              </a:spcBef>
              <a:spcAft>
                <a:spcPts val="0"/>
              </a:spcAft>
              <a:buSzPts val="1100"/>
              <a:buChar char="●"/>
            </a:pPr>
            <a:r>
              <a:rPr lang="es-ES" sz="1100"/>
              <a:t>“What the Lord is asking of us is already in some sense present in the very word </a:t>
            </a:r>
            <a:r>
              <a:rPr lang="es-ES" sz="1100" b="1"/>
              <a:t>“Synod.” Journeying together </a:t>
            </a:r>
            <a:r>
              <a:rPr lang="es-ES" sz="1100"/>
              <a:t>– laity, pastors, the Bishop of Rome – is an </a:t>
            </a:r>
            <a:r>
              <a:rPr lang="es-ES" sz="1100" b="1"/>
              <a:t>easy concept to put into words, but not so easy to put into practice</a:t>
            </a:r>
            <a:r>
              <a:rPr lang="es-ES" sz="1100"/>
              <a:t>.”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endParaRPr/>
          </a:p>
        </p:txBody>
      </p:sp>
      <p:sp>
        <p:nvSpPr>
          <p:cNvPr id="148" name="Google Shape;148;p5: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ES" sz="1400" b="0" i="0" u="none" strike="noStrike" cap="none">
                <a:solidFill>
                  <a:schemeClr val="dk1"/>
                </a:solidFill>
                <a:latin typeface="Calibri"/>
                <a:ea typeface="Calibri"/>
                <a:cs typeface="Calibri"/>
                <a:sym typeface="Calibri"/>
              </a:rPr>
              <a:t>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twitter.com/Synod_va" TargetMode="External"/><Relationship Id="rId4" Type="http://schemas.openxmlformats.org/officeDocument/2006/relationships/image" Target="../media/image4.png"/><Relationship Id="rId5" Type="http://schemas.openxmlformats.org/officeDocument/2006/relationships/hyperlink" Target="https://www.instagram.com/synod.va/" TargetMode="External"/><Relationship Id="rId6" Type="http://schemas.openxmlformats.org/officeDocument/2006/relationships/image" Target="../media/image5.png"/><Relationship Id="rId7" Type="http://schemas.openxmlformats.org/officeDocument/2006/relationships/hyperlink" Target="https://www.facebook.com/synod.va" TargetMode="External"/><Relationship Id="rId8" Type="http://schemas.openxmlformats.org/officeDocument/2006/relationships/image" Target="../media/image6.png"/><Relationship Id="rId9" Type="http://schemas.openxmlformats.org/officeDocument/2006/relationships/image" Target="../media/image7.jpg"/><Relationship Id="rId1" Type="http://schemas.openxmlformats.org/officeDocument/2006/relationships/slideMaster" Target="../slideMasters/slideMaster1.xml"/><Relationship Id="rId2" Type="http://schemas.openxmlformats.org/officeDocument/2006/relationships/hyperlink" Target="http://www.synod.va"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13" name="Google Shape;13;p38"/>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8"/>
          <p:cNvSpPr txBox="1">
            <a:spLocks noGrp="1"/>
          </p:cNvSpPr>
          <p:nvPr>
            <p:ph type="title"/>
          </p:nvPr>
        </p:nvSpPr>
        <p:spPr>
          <a:xfrm>
            <a:off x="405000" y="1790100"/>
            <a:ext cx="8226300" cy="97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4400">
                <a:solidFill>
                  <a:srgbClr val="DE8F32"/>
                </a:solidFill>
              </a:defRPr>
            </a:lvl2pPr>
            <a:lvl3pPr lvl="2" algn="ctr">
              <a:lnSpc>
                <a:spcPct val="100000"/>
              </a:lnSpc>
              <a:spcBef>
                <a:spcPts val="0"/>
              </a:spcBef>
              <a:spcAft>
                <a:spcPts val="0"/>
              </a:spcAft>
              <a:buClr>
                <a:srgbClr val="DE8F32"/>
              </a:buClr>
              <a:buSzPts val="4400"/>
              <a:buNone/>
              <a:defRPr sz="4400">
                <a:solidFill>
                  <a:srgbClr val="DE8F32"/>
                </a:solidFill>
              </a:defRPr>
            </a:lvl3pPr>
            <a:lvl4pPr lvl="3" algn="ctr">
              <a:lnSpc>
                <a:spcPct val="100000"/>
              </a:lnSpc>
              <a:spcBef>
                <a:spcPts val="0"/>
              </a:spcBef>
              <a:spcAft>
                <a:spcPts val="0"/>
              </a:spcAft>
              <a:buClr>
                <a:srgbClr val="DE8F32"/>
              </a:buClr>
              <a:buSzPts val="4400"/>
              <a:buNone/>
              <a:defRPr sz="4400">
                <a:solidFill>
                  <a:srgbClr val="DE8F32"/>
                </a:solidFill>
              </a:defRPr>
            </a:lvl4pPr>
            <a:lvl5pPr lvl="4" algn="ctr">
              <a:lnSpc>
                <a:spcPct val="100000"/>
              </a:lnSpc>
              <a:spcBef>
                <a:spcPts val="0"/>
              </a:spcBef>
              <a:spcAft>
                <a:spcPts val="0"/>
              </a:spcAft>
              <a:buClr>
                <a:srgbClr val="DE8F32"/>
              </a:buClr>
              <a:buSzPts val="4400"/>
              <a:buNone/>
              <a:defRPr sz="4400">
                <a:solidFill>
                  <a:srgbClr val="DE8F32"/>
                </a:solidFill>
              </a:defRPr>
            </a:lvl5pPr>
            <a:lvl6pPr lvl="5" algn="ctr">
              <a:lnSpc>
                <a:spcPct val="100000"/>
              </a:lnSpc>
              <a:spcBef>
                <a:spcPts val="0"/>
              </a:spcBef>
              <a:spcAft>
                <a:spcPts val="0"/>
              </a:spcAft>
              <a:buClr>
                <a:srgbClr val="DE8F32"/>
              </a:buClr>
              <a:buSzPts val="4400"/>
              <a:buNone/>
              <a:defRPr sz="4400">
                <a:solidFill>
                  <a:srgbClr val="DE8F32"/>
                </a:solidFill>
              </a:defRPr>
            </a:lvl6pPr>
            <a:lvl7pPr lvl="6" algn="ctr">
              <a:lnSpc>
                <a:spcPct val="100000"/>
              </a:lnSpc>
              <a:spcBef>
                <a:spcPts val="0"/>
              </a:spcBef>
              <a:spcAft>
                <a:spcPts val="0"/>
              </a:spcAft>
              <a:buClr>
                <a:srgbClr val="DE8F32"/>
              </a:buClr>
              <a:buSzPts val="4400"/>
              <a:buNone/>
              <a:defRPr sz="4400">
                <a:solidFill>
                  <a:srgbClr val="DE8F32"/>
                </a:solidFill>
              </a:defRPr>
            </a:lvl7pPr>
            <a:lvl8pPr lvl="7" algn="ctr">
              <a:lnSpc>
                <a:spcPct val="100000"/>
              </a:lnSpc>
              <a:spcBef>
                <a:spcPts val="0"/>
              </a:spcBef>
              <a:spcAft>
                <a:spcPts val="0"/>
              </a:spcAft>
              <a:buClr>
                <a:srgbClr val="DE8F32"/>
              </a:buClr>
              <a:buSzPts val="4400"/>
              <a:buNone/>
              <a:defRPr sz="4400">
                <a:solidFill>
                  <a:srgbClr val="DE8F32"/>
                </a:solidFill>
              </a:defRPr>
            </a:lvl8pPr>
            <a:lvl9pPr lvl="8" algn="ctr">
              <a:lnSpc>
                <a:spcPct val="100000"/>
              </a:lnSpc>
              <a:spcBef>
                <a:spcPts val="0"/>
              </a:spcBef>
              <a:spcAft>
                <a:spcPts val="0"/>
              </a:spcAft>
              <a:buClr>
                <a:srgbClr val="DE8F32"/>
              </a:buClr>
              <a:buSzPts val="4400"/>
              <a:buNone/>
              <a:defRPr sz="4400">
                <a:solidFill>
                  <a:srgbClr val="DE8F32"/>
                </a:solidFill>
              </a:defRPr>
            </a:lvl9pPr>
          </a:lstStyle>
          <a:p>
            <a:endParaRPr/>
          </a:p>
        </p:txBody>
      </p:sp>
      <p:sp>
        <p:nvSpPr>
          <p:cNvPr id="15" name="Google Shape;15;p38"/>
          <p:cNvSpPr txBox="1">
            <a:spLocks noGrp="1"/>
          </p:cNvSpPr>
          <p:nvPr>
            <p:ph type="subTitle" idx="1"/>
          </p:nvPr>
        </p:nvSpPr>
        <p:spPr>
          <a:xfrm>
            <a:off x="2237250" y="2855580"/>
            <a:ext cx="4561800" cy="4956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3209100" y="3791000"/>
            <a:ext cx="2618100" cy="3345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63"/>
        <p:cNvGrpSpPr/>
        <p:nvPr/>
      </p:nvGrpSpPr>
      <p:grpSpPr>
        <a:xfrm>
          <a:off x="0" y="0"/>
          <a:ext cx="0" cy="0"/>
          <a:chOff x="0" y="0"/>
          <a:chExt cx="0" cy="0"/>
        </a:xfrm>
      </p:grpSpPr>
      <p:sp>
        <p:nvSpPr>
          <p:cNvPr id="64" name="Google Shape;64;p4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65" name="Google Shape;65;p4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8" name="Google Shape;68;p4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9" name="Google Shape;69;p4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70" name="Google Shape;70;p47"/>
          <p:cNvSpPr txBox="1">
            <a:spLocks noGrp="1"/>
          </p:cNvSpPr>
          <p:nvPr>
            <p:ph type="body" idx="1"/>
          </p:nvPr>
        </p:nvSpPr>
        <p:spPr>
          <a:xfrm>
            <a:off x="4566375" y="1933875"/>
            <a:ext cx="3554100" cy="1376400"/>
          </a:xfrm>
          <a:prstGeom prst="rect">
            <a:avLst/>
          </a:prstGeom>
          <a:solidFill>
            <a:srgbClr val="FFFFFF"/>
          </a:solidFill>
          <a:ln>
            <a:noFill/>
          </a:ln>
        </p:spPr>
        <p:txBody>
          <a:bodyPr spcFirstLastPara="1" wrap="square" lIns="91425" tIns="91425" rIns="91425" bIns="91425" anchor="ctr"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71" name="Google Shape;71;p4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852825" y="896725"/>
            <a:ext cx="7255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74" name="Google Shape;74;p48"/>
          <p:cNvSpPr txBox="1">
            <a:spLocks noGrp="1"/>
          </p:cNvSpPr>
          <p:nvPr>
            <p:ph type="body" idx="1"/>
          </p:nvPr>
        </p:nvSpPr>
        <p:spPr>
          <a:xfrm>
            <a:off x="852825" y="1589673"/>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5" name="Google Shape;75;p48"/>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76" name="Google Shape;76;p4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77" name="Google Shape;77;p48"/>
          <p:cNvSpPr txBox="1">
            <a:spLocks noGrp="1"/>
          </p:cNvSpPr>
          <p:nvPr>
            <p:ph type="body" idx="3"/>
          </p:nvPr>
        </p:nvSpPr>
        <p:spPr>
          <a:xfrm>
            <a:off x="4697050" y="1589675"/>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78"/>
        <p:cNvGrpSpPr/>
        <p:nvPr/>
      </p:nvGrpSpPr>
      <p:grpSpPr>
        <a:xfrm>
          <a:off x="0" y="0"/>
          <a:ext cx="0" cy="0"/>
          <a:chOff x="0" y="0"/>
          <a:chExt cx="0" cy="0"/>
        </a:xfrm>
      </p:grpSpPr>
      <p:pic>
        <p:nvPicPr>
          <p:cNvPr id="79" name="Google Shape;79;p49"/>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80" name="Google Shape;80;p49"/>
          <p:cNvSpPr txBox="1">
            <a:spLocks noGrp="1"/>
          </p:cNvSpPr>
          <p:nvPr>
            <p:ph type="title"/>
          </p:nvPr>
        </p:nvSpPr>
        <p:spPr>
          <a:xfrm>
            <a:off x="668075" y="896725"/>
            <a:ext cx="7774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None/>
              <a:defRPr sz="2500" b="1"/>
            </a:lvl2pPr>
            <a:lvl3pPr lvl="2" algn="l">
              <a:lnSpc>
                <a:spcPct val="100000"/>
              </a:lnSpc>
              <a:spcBef>
                <a:spcPts val="0"/>
              </a:spcBef>
              <a:spcAft>
                <a:spcPts val="0"/>
              </a:spcAft>
              <a:buSzPts val="2500"/>
              <a:buNone/>
              <a:defRPr sz="2500" b="1"/>
            </a:lvl3pPr>
            <a:lvl4pPr lvl="3" algn="l">
              <a:lnSpc>
                <a:spcPct val="100000"/>
              </a:lnSpc>
              <a:spcBef>
                <a:spcPts val="0"/>
              </a:spcBef>
              <a:spcAft>
                <a:spcPts val="0"/>
              </a:spcAft>
              <a:buSzPts val="2500"/>
              <a:buNone/>
              <a:defRPr sz="2500" b="1"/>
            </a:lvl4pPr>
            <a:lvl5pPr lvl="4" algn="l">
              <a:lnSpc>
                <a:spcPct val="100000"/>
              </a:lnSpc>
              <a:spcBef>
                <a:spcPts val="0"/>
              </a:spcBef>
              <a:spcAft>
                <a:spcPts val="0"/>
              </a:spcAft>
              <a:buSzPts val="2500"/>
              <a:buNone/>
              <a:defRPr sz="2500" b="1"/>
            </a:lvl5pPr>
            <a:lvl6pPr lvl="5" algn="l">
              <a:lnSpc>
                <a:spcPct val="100000"/>
              </a:lnSpc>
              <a:spcBef>
                <a:spcPts val="0"/>
              </a:spcBef>
              <a:spcAft>
                <a:spcPts val="0"/>
              </a:spcAft>
              <a:buSzPts val="2500"/>
              <a:buNone/>
              <a:defRPr sz="2500" b="1"/>
            </a:lvl6pPr>
            <a:lvl7pPr lvl="6" algn="l">
              <a:lnSpc>
                <a:spcPct val="100000"/>
              </a:lnSpc>
              <a:spcBef>
                <a:spcPts val="0"/>
              </a:spcBef>
              <a:spcAft>
                <a:spcPts val="0"/>
              </a:spcAft>
              <a:buSzPts val="2500"/>
              <a:buNone/>
              <a:defRPr sz="2500" b="1"/>
            </a:lvl7pPr>
            <a:lvl8pPr lvl="7" algn="l">
              <a:lnSpc>
                <a:spcPct val="100000"/>
              </a:lnSpc>
              <a:spcBef>
                <a:spcPts val="0"/>
              </a:spcBef>
              <a:spcAft>
                <a:spcPts val="0"/>
              </a:spcAft>
              <a:buSzPts val="2500"/>
              <a:buNone/>
              <a:defRPr sz="2500" b="1"/>
            </a:lvl8pPr>
            <a:lvl9pPr lvl="8" algn="l">
              <a:lnSpc>
                <a:spcPct val="100000"/>
              </a:lnSpc>
              <a:spcBef>
                <a:spcPts val="0"/>
              </a:spcBef>
              <a:spcAft>
                <a:spcPts val="0"/>
              </a:spcAft>
              <a:buSzPts val="2500"/>
              <a:buNone/>
              <a:defRPr sz="2500" b="1"/>
            </a:lvl9pPr>
          </a:lstStyle>
          <a:p>
            <a:endParaRPr/>
          </a:p>
        </p:txBody>
      </p:sp>
      <p:sp>
        <p:nvSpPr>
          <p:cNvPr id="81" name="Google Shape;81;p49"/>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82" name="Google Shape;82;p4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83" name="Google Shape;83;p49"/>
          <p:cNvSpPr txBox="1">
            <a:spLocks noGrp="1"/>
          </p:cNvSpPr>
          <p:nvPr>
            <p:ph type="body" idx="2"/>
          </p:nvPr>
        </p:nvSpPr>
        <p:spPr>
          <a:xfrm>
            <a:off x="668075" y="1788300"/>
            <a:ext cx="3626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84" name="Google Shape;84;p49"/>
          <p:cNvSpPr txBox="1">
            <a:spLocks noGrp="1"/>
          </p:cNvSpPr>
          <p:nvPr>
            <p:ph type="body" idx="3"/>
          </p:nvPr>
        </p:nvSpPr>
        <p:spPr>
          <a:xfrm>
            <a:off x="4849500" y="1788300"/>
            <a:ext cx="3593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85"/>
        <p:cNvGrpSpPr/>
        <p:nvPr/>
      </p:nvGrpSpPr>
      <p:grpSpPr>
        <a:xfrm>
          <a:off x="0" y="0"/>
          <a:ext cx="0" cy="0"/>
          <a:chOff x="0" y="0"/>
          <a:chExt cx="0" cy="0"/>
        </a:xfrm>
      </p:grpSpPr>
      <p:sp>
        <p:nvSpPr>
          <p:cNvPr id="86" name="Google Shape;86;p50"/>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0"/>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88" name="Google Shape;88;p50"/>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9" name="Google Shape;89;p50"/>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0" name="Google Shape;90;p50"/>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1" name="Google Shape;91;p50"/>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2" name="Google Shape;92;p50"/>
          <p:cNvSpPr txBox="1">
            <a:spLocks noGrp="1"/>
          </p:cNvSpPr>
          <p:nvPr>
            <p:ph type="body" idx="1"/>
          </p:nvPr>
        </p:nvSpPr>
        <p:spPr>
          <a:xfrm>
            <a:off x="197400" y="619125"/>
            <a:ext cx="4194300" cy="26511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3" name="Google Shape;93;p5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94"/>
        <p:cNvGrpSpPr/>
        <p:nvPr/>
      </p:nvGrpSpPr>
      <p:grpSpPr>
        <a:xfrm>
          <a:off x="0" y="0"/>
          <a:ext cx="0" cy="0"/>
          <a:chOff x="0" y="0"/>
          <a:chExt cx="0" cy="0"/>
        </a:xfrm>
      </p:grpSpPr>
      <p:sp>
        <p:nvSpPr>
          <p:cNvPr id="95" name="Google Shape;95;p5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4300"/>
              <a:buNone/>
              <a:defRPr sz="4300" b="1">
                <a:solidFill>
                  <a:srgbClr val="000000"/>
                </a:solidFill>
              </a:defRPr>
            </a:lvl2pPr>
            <a:lvl3pPr lvl="2" algn="ctr">
              <a:lnSpc>
                <a:spcPct val="100000"/>
              </a:lnSpc>
              <a:spcBef>
                <a:spcPts val="0"/>
              </a:spcBef>
              <a:spcAft>
                <a:spcPts val="0"/>
              </a:spcAft>
              <a:buClr>
                <a:srgbClr val="000000"/>
              </a:buClr>
              <a:buSzPts val="4300"/>
              <a:buNone/>
              <a:defRPr sz="4300" b="1">
                <a:solidFill>
                  <a:srgbClr val="000000"/>
                </a:solidFill>
              </a:defRPr>
            </a:lvl3pPr>
            <a:lvl4pPr lvl="3" algn="ctr">
              <a:lnSpc>
                <a:spcPct val="100000"/>
              </a:lnSpc>
              <a:spcBef>
                <a:spcPts val="0"/>
              </a:spcBef>
              <a:spcAft>
                <a:spcPts val="0"/>
              </a:spcAft>
              <a:buClr>
                <a:srgbClr val="000000"/>
              </a:buClr>
              <a:buSzPts val="4300"/>
              <a:buNone/>
              <a:defRPr sz="4300" b="1">
                <a:solidFill>
                  <a:srgbClr val="000000"/>
                </a:solidFill>
              </a:defRPr>
            </a:lvl4pPr>
            <a:lvl5pPr lvl="4" algn="ctr">
              <a:lnSpc>
                <a:spcPct val="100000"/>
              </a:lnSpc>
              <a:spcBef>
                <a:spcPts val="0"/>
              </a:spcBef>
              <a:spcAft>
                <a:spcPts val="0"/>
              </a:spcAft>
              <a:buClr>
                <a:srgbClr val="000000"/>
              </a:buClr>
              <a:buSzPts val="4300"/>
              <a:buNone/>
              <a:defRPr sz="4300" b="1">
                <a:solidFill>
                  <a:srgbClr val="000000"/>
                </a:solidFill>
              </a:defRPr>
            </a:lvl5pPr>
            <a:lvl6pPr lvl="5" algn="ctr">
              <a:lnSpc>
                <a:spcPct val="100000"/>
              </a:lnSpc>
              <a:spcBef>
                <a:spcPts val="0"/>
              </a:spcBef>
              <a:spcAft>
                <a:spcPts val="0"/>
              </a:spcAft>
              <a:buClr>
                <a:srgbClr val="000000"/>
              </a:buClr>
              <a:buSzPts val="4300"/>
              <a:buNone/>
              <a:defRPr sz="4300" b="1">
                <a:solidFill>
                  <a:srgbClr val="000000"/>
                </a:solidFill>
              </a:defRPr>
            </a:lvl6pPr>
            <a:lvl7pPr lvl="6" algn="ctr">
              <a:lnSpc>
                <a:spcPct val="100000"/>
              </a:lnSpc>
              <a:spcBef>
                <a:spcPts val="0"/>
              </a:spcBef>
              <a:spcAft>
                <a:spcPts val="0"/>
              </a:spcAft>
              <a:buClr>
                <a:srgbClr val="000000"/>
              </a:buClr>
              <a:buSzPts val="4300"/>
              <a:buNone/>
              <a:defRPr sz="4300" b="1">
                <a:solidFill>
                  <a:srgbClr val="000000"/>
                </a:solidFill>
              </a:defRPr>
            </a:lvl7pPr>
            <a:lvl8pPr lvl="7" algn="ctr">
              <a:lnSpc>
                <a:spcPct val="100000"/>
              </a:lnSpc>
              <a:spcBef>
                <a:spcPts val="0"/>
              </a:spcBef>
              <a:spcAft>
                <a:spcPts val="0"/>
              </a:spcAft>
              <a:buClr>
                <a:srgbClr val="000000"/>
              </a:buClr>
              <a:buSzPts val="4300"/>
              <a:buNone/>
              <a:defRPr sz="4300" b="1">
                <a:solidFill>
                  <a:srgbClr val="000000"/>
                </a:solidFill>
              </a:defRPr>
            </a:lvl8pPr>
            <a:lvl9pPr lvl="8" algn="ctr">
              <a:lnSpc>
                <a:spcPct val="100000"/>
              </a:lnSpc>
              <a:spcBef>
                <a:spcPts val="0"/>
              </a:spcBef>
              <a:spcAft>
                <a:spcPts val="0"/>
              </a:spcAft>
              <a:buClr>
                <a:srgbClr val="000000"/>
              </a:buClr>
              <a:buSzPts val="4300"/>
              <a:buNone/>
              <a:defRPr sz="4300" b="1">
                <a:solidFill>
                  <a:srgbClr val="000000"/>
                </a:solidFill>
              </a:defRPr>
            </a:lvl9pPr>
          </a:lstStyle>
          <a:p>
            <a:endParaRPr/>
          </a:p>
        </p:txBody>
      </p:sp>
      <p:sp>
        <p:nvSpPr>
          <p:cNvPr id="97" name="Google Shape;97;p5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98" name="Google Shape;98;p51"/>
          <p:cNvSpPr txBox="1">
            <a:spLocks noGrp="1"/>
          </p:cNvSpPr>
          <p:nvPr>
            <p:ph type="body" idx="2"/>
          </p:nvPr>
        </p:nvSpPr>
        <p:spPr>
          <a:xfrm>
            <a:off x="4899825" y="1375125"/>
            <a:ext cx="3532800" cy="2115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99" name="Google Shape;99;p5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p:cSld name="BLANK_1_2">
    <p:spTree>
      <p:nvGrpSpPr>
        <p:cNvPr id="1" name="Shape 100"/>
        <p:cNvGrpSpPr/>
        <p:nvPr/>
      </p:nvGrpSpPr>
      <p:grpSpPr>
        <a:xfrm>
          <a:off x="0" y="0"/>
          <a:ext cx="0" cy="0"/>
          <a:chOff x="0" y="0"/>
          <a:chExt cx="0" cy="0"/>
        </a:xfrm>
      </p:grpSpPr>
      <p:sp>
        <p:nvSpPr>
          <p:cNvPr id="101" name="Google Shape;101;p5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102" name="Google Shape;102;p52"/>
          <p:cNvSpPr txBox="1"/>
          <p:nvPr/>
        </p:nvSpPr>
        <p:spPr>
          <a:xfrm>
            <a:off x="2290800" y="1218400"/>
            <a:ext cx="1812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000000"/>
                </a:solidFill>
                <a:latin typeface="Helvetica Neue"/>
                <a:ea typeface="Helvetica Neue"/>
                <a:cs typeface="Helvetica Neue"/>
                <a:sym typeface="Helvetica Neue"/>
              </a:rPr>
              <a:t>Contact</a:t>
            </a:r>
            <a:endParaRPr sz="2800" b="1" i="0" u="none" strike="noStrike" cap="none">
              <a:solidFill>
                <a:srgbClr val="000000"/>
              </a:solidFill>
              <a:latin typeface="Helvetica Neue"/>
              <a:ea typeface="Helvetica Neue"/>
              <a:cs typeface="Helvetica Neue"/>
              <a:sym typeface="Helvetica Neue"/>
            </a:endParaRPr>
          </a:p>
        </p:txBody>
      </p:sp>
      <p:sp>
        <p:nvSpPr>
          <p:cNvPr id="103" name="Google Shape;103;p52"/>
          <p:cNvSpPr txBox="1"/>
          <p:nvPr/>
        </p:nvSpPr>
        <p:spPr>
          <a:xfrm>
            <a:off x="2290800" y="1928050"/>
            <a:ext cx="4136100" cy="179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ES" sz="1350" b="1" i="0" u="none" strike="noStrike" cap="none">
                <a:solidFill>
                  <a:srgbClr val="151B26"/>
                </a:solidFill>
                <a:highlight>
                  <a:srgbClr val="F6F8F9"/>
                </a:highlight>
                <a:latin typeface="Helvetica Neue"/>
                <a:ea typeface="Helvetica Neue"/>
                <a:cs typeface="Helvetica Neue"/>
                <a:sym typeface="Helvetica Neue"/>
              </a:rPr>
              <a:t>General Secretariat for Synod of Bishops</a:t>
            </a:r>
            <a:endParaRPr sz="1500" b="1"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Phone: </a:t>
            </a:r>
            <a:r>
              <a:rPr lang="es-ES" sz="1200" b="0" i="0" u="none" strike="noStrike" cap="none">
                <a:solidFill>
                  <a:srgbClr val="151B26"/>
                </a:solidFill>
                <a:highlight>
                  <a:srgbClr val="F6F8F9"/>
                </a:highlight>
                <a:latin typeface="Helvetica Neue"/>
                <a:ea typeface="Helvetica Neue"/>
                <a:cs typeface="Helvetica Neue"/>
                <a:sym typeface="Helvetica Neue"/>
              </a:rPr>
              <a:t>(+39) 06 698 84821 / 84324</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none" strike="noStrike" cap="none">
                <a:solidFill>
                  <a:schemeClr val="dk1"/>
                </a:solidFill>
                <a:highlight>
                  <a:srgbClr val="F6F8F9"/>
                </a:highlight>
                <a:latin typeface="Helvetica Neue"/>
                <a:ea typeface="Helvetica Neue"/>
                <a:cs typeface="Helvetica Neue"/>
                <a:sym typeface="Helvetica Neue"/>
              </a:rPr>
              <a:t>synodus@synod.va</a:t>
            </a:r>
            <a:r>
              <a:rPr lang="es-ES" sz="1200" b="0" i="0" u="none" strike="noStrike" cap="none">
                <a:solidFill>
                  <a:srgbClr val="000000"/>
                </a:solidFill>
                <a:latin typeface="Helvetica Neue"/>
                <a:ea typeface="Helvetica Neue"/>
                <a:cs typeface="Helvetica Neue"/>
                <a:sym typeface="Helvetica Neue"/>
              </a:rPr>
              <a:t> </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sng" strike="noStrike" cap="none">
                <a:solidFill>
                  <a:schemeClr val="hlink"/>
                </a:solidFill>
                <a:latin typeface="Helvetica Neue"/>
                <a:ea typeface="Helvetica Neue"/>
                <a:cs typeface="Helvetica Neue"/>
                <a:sym typeface="Helvetica Neue"/>
                <a:hlinkClick r:id="rId2"/>
              </a:rPr>
              <a:t>www.synod.va</a:t>
            </a:r>
            <a:endParaRPr sz="1200" b="0" i="0" u="none" strike="noStrike" cap="none">
              <a:solidFill>
                <a:srgbClr val="000000"/>
              </a:solidFill>
              <a:latin typeface="Helvetica Neue"/>
              <a:ea typeface="Helvetica Neue"/>
              <a:cs typeface="Helvetica Neue"/>
              <a:sym typeface="Helvetica Neue"/>
            </a:endParaRPr>
          </a:p>
        </p:txBody>
      </p:sp>
      <p:pic>
        <p:nvPicPr>
          <p:cNvPr id="104" name="Google Shape;104;p52">
            <a:hlinkClick r:id="rId3"/>
          </p:cNvPr>
          <p:cNvPicPr preferRelativeResize="0"/>
          <p:nvPr/>
        </p:nvPicPr>
        <p:blipFill rotWithShape="1">
          <a:blip r:embed="rId4">
            <a:alphaModFix/>
          </a:blip>
          <a:srcRect/>
          <a:stretch/>
        </p:blipFill>
        <p:spPr>
          <a:xfrm>
            <a:off x="2854076" y="3799726"/>
            <a:ext cx="330397" cy="330400"/>
          </a:xfrm>
          <a:prstGeom prst="rect">
            <a:avLst/>
          </a:prstGeom>
          <a:noFill/>
          <a:ln>
            <a:noFill/>
          </a:ln>
        </p:spPr>
      </p:pic>
      <p:pic>
        <p:nvPicPr>
          <p:cNvPr id="105" name="Google Shape;105;p52">
            <a:hlinkClick r:id="rId5"/>
          </p:cNvPr>
          <p:cNvPicPr preferRelativeResize="0"/>
          <p:nvPr/>
        </p:nvPicPr>
        <p:blipFill rotWithShape="1">
          <a:blip r:embed="rId6">
            <a:alphaModFix/>
          </a:blip>
          <a:srcRect/>
          <a:stretch/>
        </p:blipFill>
        <p:spPr>
          <a:xfrm>
            <a:off x="3348849" y="3822605"/>
            <a:ext cx="284639" cy="284641"/>
          </a:xfrm>
          <a:prstGeom prst="rect">
            <a:avLst/>
          </a:prstGeom>
          <a:noFill/>
          <a:ln>
            <a:noFill/>
          </a:ln>
        </p:spPr>
      </p:pic>
      <p:cxnSp>
        <p:nvCxnSpPr>
          <p:cNvPr id="106" name="Google Shape;106;p52"/>
          <p:cNvCxnSpPr/>
          <p:nvPr/>
        </p:nvCxnSpPr>
        <p:spPr>
          <a:xfrm>
            <a:off x="2405075" y="1785950"/>
            <a:ext cx="3334800" cy="0"/>
          </a:xfrm>
          <a:prstGeom prst="straightConnector1">
            <a:avLst/>
          </a:prstGeom>
          <a:noFill/>
          <a:ln w="19050" cap="flat" cmpd="sng">
            <a:solidFill>
              <a:srgbClr val="DEAB6F"/>
            </a:solidFill>
            <a:prstDash val="solid"/>
            <a:round/>
            <a:headEnd type="none" w="sm" len="sm"/>
            <a:tailEnd type="none" w="sm" len="sm"/>
          </a:ln>
        </p:spPr>
      </p:cxnSp>
      <p:pic>
        <p:nvPicPr>
          <p:cNvPr id="107" name="Google Shape;107;p52">
            <a:hlinkClick r:id="rId7"/>
          </p:cNvPr>
          <p:cNvPicPr preferRelativeResize="0"/>
          <p:nvPr/>
        </p:nvPicPr>
        <p:blipFill rotWithShape="1">
          <a:blip r:embed="rId8">
            <a:alphaModFix/>
          </a:blip>
          <a:srcRect l="2416" r="2416"/>
          <a:stretch/>
        </p:blipFill>
        <p:spPr>
          <a:xfrm>
            <a:off x="2405075" y="3822614"/>
            <a:ext cx="284625" cy="284625"/>
          </a:xfrm>
          <a:prstGeom prst="rect">
            <a:avLst/>
          </a:prstGeom>
          <a:noFill/>
          <a:ln>
            <a:noFill/>
          </a:ln>
        </p:spPr>
      </p:pic>
      <p:pic>
        <p:nvPicPr>
          <p:cNvPr id="108" name="Google Shape;108;p52">
            <a:hlinkClick r:id="rId5"/>
          </p:cNvPr>
          <p:cNvPicPr preferRelativeResize="0"/>
          <p:nvPr/>
        </p:nvPicPr>
        <p:blipFill rotWithShape="1">
          <a:blip r:embed="rId9">
            <a:alphaModFix/>
          </a:blip>
          <a:srcRect t="2325" b="2325"/>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09"/>
        <p:cNvGrpSpPr/>
        <p:nvPr/>
      </p:nvGrpSpPr>
      <p:grpSpPr>
        <a:xfrm>
          <a:off x="0" y="0"/>
          <a:ext cx="0" cy="0"/>
          <a:chOff x="0" y="0"/>
          <a:chExt cx="0" cy="0"/>
        </a:xfrm>
      </p:grpSpPr>
      <p:sp>
        <p:nvSpPr>
          <p:cNvPr id="110" name="Google Shape;110;p53"/>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4900" b="0" i="0" u="none" strike="noStrike" cap="none">
              <a:solidFill>
                <a:srgbClr val="B21444"/>
              </a:solidFill>
              <a:latin typeface="Helvetica Neue"/>
              <a:ea typeface="Helvetica Neue"/>
              <a:cs typeface="Helvetica Neue"/>
              <a:sym typeface="Helvetica Neue"/>
            </a:endParaRPr>
          </a:p>
        </p:txBody>
      </p:sp>
      <p:sp>
        <p:nvSpPr>
          <p:cNvPr id="111" name="Google Shape;111;p53"/>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12"/>
        <p:cNvGrpSpPr/>
        <p:nvPr/>
      </p:nvGrpSpPr>
      <p:grpSpPr>
        <a:xfrm>
          <a:off x="0" y="0"/>
          <a:ext cx="0" cy="0"/>
          <a:chOff x="0" y="0"/>
          <a:chExt cx="0" cy="0"/>
        </a:xfrm>
      </p:grpSpPr>
      <p:pic>
        <p:nvPicPr>
          <p:cNvPr id="113" name="Google Shape;113;p5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4" name="Google Shape;114;p54"/>
          <p:cNvSpPr txBox="1">
            <a:spLocks noGrp="1"/>
          </p:cNvSpPr>
          <p:nvPr>
            <p:ph type="sldNum" idx="12"/>
          </p:nvPr>
        </p:nvSpPr>
        <p:spPr>
          <a:xfrm>
            <a:off x="8530331" y="428771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115" name="Google Shape;115;p54"/>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17"/>
        <p:cNvGrpSpPr/>
        <p:nvPr/>
      </p:nvGrpSpPr>
      <p:grpSpPr>
        <a:xfrm>
          <a:off x="0" y="0"/>
          <a:ext cx="0" cy="0"/>
          <a:chOff x="0" y="0"/>
          <a:chExt cx="0" cy="0"/>
        </a:xfrm>
      </p:grpSpPr>
      <p:sp>
        <p:nvSpPr>
          <p:cNvPr id="18" name="Google Shape;18;p39"/>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000" b="0" i="0" u="none" strike="noStrike" cap="none">
              <a:solidFill>
                <a:srgbClr val="000000"/>
              </a:solidFill>
              <a:latin typeface="Helvetica Neue"/>
              <a:ea typeface="Helvetica Neue"/>
              <a:cs typeface="Helvetica Neue"/>
              <a:sym typeface="Helvetica Neue"/>
            </a:endParaRPr>
          </a:p>
        </p:txBody>
      </p:sp>
      <p:sp>
        <p:nvSpPr>
          <p:cNvPr id="19" name="Google Shape;19;p39"/>
          <p:cNvSpPr txBox="1">
            <a:spLocks noGrp="1"/>
          </p:cNvSpPr>
          <p:nvPr>
            <p:ph type="body" idx="1"/>
          </p:nvPr>
        </p:nvSpPr>
        <p:spPr>
          <a:xfrm>
            <a:off x="4879050" y="1586675"/>
            <a:ext cx="2816400" cy="1824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0" name="Google Shape;20;p3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276300" y="1227975"/>
            <a:ext cx="48027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283475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4" name="Google Shape;24;p40"/>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25" name="Google Shape;25;p40"/>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26" name="Google Shape;26;p4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27" name="Google Shape;27;p40"/>
          <p:cNvSpPr txBox="1">
            <a:spLocks noGrp="1"/>
          </p:cNvSpPr>
          <p:nvPr>
            <p:ph type="body" idx="3"/>
          </p:nvPr>
        </p:nvSpPr>
        <p:spPr>
          <a:xfrm>
            <a:off x="27630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31" name="Google Shape;31;p41"/>
          <p:cNvSpPr txBox="1">
            <a:spLocks noGrp="1"/>
          </p:cNvSpPr>
          <p:nvPr>
            <p:ph type="dt" idx="10"/>
          </p:nvPr>
        </p:nvSpPr>
        <p:spPr>
          <a:xfrm>
            <a:off x="3581400" y="4729162"/>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ftr" idx="11"/>
          </p:nvPr>
        </p:nvSpPr>
        <p:spPr>
          <a:xfrm>
            <a:off x="5715000" y="4729162"/>
            <a:ext cx="2895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4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34"/>
        <p:cNvGrpSpPr/>
        <p:nvPr/>
      </p:nvGrpSpPr>
      <p:grpSpPr>
        <a:xfrm>
          <a:off x="0" y="0"/>
          <a:ext cx="0" cy="0"/>
          <a:chOff x="0" y="0"/>
          <a:chExt cx="0" cy="0"/>
        </a:xfrm>
      </p:grpSpPr>
      <p:sp>
        <p:nvSpPr>
          <p:cNvPr id="35" name="Google Shape;35;p42"/>
          <p:cNvSpPr/>
          <p:nvPr/>
        </p:nvSpPr>
        <p:spPr>
          <a:xfrm>
            <a:off x="125" y="0"/>
            <a:ext cx="9144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36" name="Google Shape;36;p4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37" name="Google Shape;37;p42"/>
          <p:cNvSpPr txBox="1">
            <a:spLocks noGrp="1"/>
          </p:cNvSpPr>
          <p:nvPr>
            <p:ph type="body" idx="1"/>
          </p:nvPr>
        </p:nvSpPr>
        <p:spPr>
          <a:xfrm>
            <a:off x="678375" y="1670625"/>
            <a:ext cx="5082900" cy="1154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6" b="29969"/>
          <a:stretch/>
        </p:blipFill>
        <p:spPr>
          <a:xfrm>
            <a:off x="2138850" y="2454475"/>
            <a:ext cx="6469975" cy="2689026"/>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2764950" y="-71575"/>
            <a:ext cx="6469975" cy="3116000"/>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27400" y="1522725"/>
            <a:ext cx="3617975" cy="3468375"/>
          </a:xfrm>
          <a:prstGeom prst="rect">
            <a:avLst/>
          </a:prstGeom>
          <a:noFill/>
          <a:ln>
            <a:noFill/>
          </a:ln>
        </p:spPr>
      </p:pic>
      <p:sp>
        <p:nvSpPr>
          <p:cNvPr id="43" name="Google Shape;43;p4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44" name="Google Shape;44;p4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25" y="1266900"/>
            <a:ext cx="9144000" cy="1704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2350650" y="3047400"/>
            <a:ext cx="4442700" cy="5553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47" name="Google Shape;47;p43"/>
          <p:cNvPicPr preferRelativeResize="0"/>
          <p:nvPr/>
        </p:nvPicPr>
        <p:blipFill rotWithShape="1">
          <a:blip r:embed="rId3">
            <a:alphaModFix/>
          </a:blip>
          <a:srcRect/>
          <a:stretch/>
        </p:blipFill>
        <p:spPr>
          <a:xfrm>
            <a:off x="1850" y="4132375"/>
            <a:ext cx="1135299" cy="10045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48"/>
        <p:cNvGrpSpPr/>
        <p:nvPr/>
      </p:nvGrpSpPr>
      <p:grpSpPr>
        <a:xfrm>
          <a:off x="0" y="0"/>
          <a:ext cx="0" cy="0"/>
          <a:chOff x="0" y="0"/>
          <a:chExt cx="0" cy="0"/>
        </a:xfrm>
      </p:grpSpPr>
      <p:pic>
        <p:nvPicPr>
          <p:cNvPr id="49" name="Google Shape;49;p4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0" name="Google Shape;50;p44"/>
          <p:cNvSpPr txBox="1">
            <a:spLocks noGrp="1"/>
          </p:cNvSpPr>
          <p:nvPr>
            <p:ph type="body" idx="1"/>
          </p:nvPr>
        </p:nvSpPr>
        <p:spPr>
          <a:xfrm>
            <a:off x="1253250" y="1789500"/>
            <a:ext cx="6637500" cy="1412100"/>
          </a:xfrm>
          <a:prstGeom prst="rect">
            <a:avLst/>
          </a:prstGeom>
          <a:noFill/>
          <a:ln>
            <a:noFill/>
          </a:ln>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44"/>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52" name="Google Shape;52;p4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pic>
        <p:nvPicPr>
          <p:cNvPr id="54" name="Google Shape;54;p45"/>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5" name="Google Shape;55;p45"/>
          <p:cNvSpPr txBox="1">
            <a:spLocks noGrp="1"/>
          </p:cNvSpPr>
          <p:nvPr>
            <p:ph type="body" idx="1"/>
          </p:nvPr>
        </p:nvSpPr>
        <p:spPr>
          <a:xfrm>
            <a:off x="1073700" y="3975530"/>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56" name="Google Shape;56;p4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57"/>
        <p:cNvGrpSpPr/>
        <p:nvPr/>
      </p:nvGrpSpPr>
      <p:grpSpPr>
        <a:xfrm>
          <a:off x="0" y="0"/>
          <a:ext cx="0" cy="0"/>
          <a:chOff x="0" y="0"/>
          <a:chExt cx="0" cy="0"/>
        </a:xfrm>
      </p:grpSpPr>
      <p:sp>
        <p:nvSpPr>
          <p:cNvPr id="58" name="Google Shape;58;p46"/>
          <p:cNvSpPr txBox="1">
            <a:spLocks noGrp="1"/>
          </p:cNvSpPr>
          <p:nvPr>
            <p:ph type="title"/>
          </p:nvPr>
        </p:nvSpPr>
        <p:spPr>
          <a:xfrm>
            <a:off x="846225" y="1353925"/>
            <a:ext cx="3203700" cy="504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59" name="Google Shape;59;p46"/>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60" name="Google Shape;60;p46"/>
          <p:cNvSpPr txBox="1">
            <a:spLocks noGrp="1"/>
          </p:cNvSpPr>
          <p:nvPr>
            <p:ph type="body" idx="2"/>
          </p:nvPr>
        </p:nvSpPr>
        <p:spPr>
          <a:xfrm>
            <a:off x="846225" y="1915750"/>
            <a:ext cx="3203700" cy="2367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1" name="Google Shape;61;p4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62" name="Google Shape;62;p46"/>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37"/>
          <p:cNvPicPr preferRelativeResize="0"/>
          <p:nvPr/>
        </p:nvPicPr>
        <p:blipFill rotWithShape="1">
          <a:blip r:embed="rId19">
            <a:alphaModFix/>
          </a:blip>
          <a:srcRect l="19" r="19"/>
          <a:stretch/>
        </p:blipFill>
        <p:spPr>
          <a:xfrm>
            <a:off x="1850" y="0"/>
            <a:ext cx="9140301" cy="5143501"/>
          </a:xfrm>
          <a:prstGeom prst="rect">
            <a:avLst/>
          </a:prstGeom>
          <a:noFill/>
          <a:ln>
            <a:noFill/>
          </a:ln>
        </p:spPr>
      </p:pic>
      <p:sp>
        <p:nvSpPr>
          <p:cNvPr id="7" name="Google Shape;7;p3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pic>
        <p:nvPicPr>
          <p:cNvPr id="8" name="Google Shape;8;p37"/>
          <p:cNvPicPr preferRelativeResize="0"/>
          <p:nvPr/>
        </p:nvPicPr>
        <p:blipFill rotWithShape="1">
          <a:blip r:embed="rId20">
            <a:alphaModFix/>
          </a:blip>
          <a:srcRect/>
          <a:stretch/>
        </p:blipFill>
        <p:spPr>
          <a:xfrm>
            <a:off x="1850" y="4132375"/>
            <a:ext cx="1135299" cy="1004523"/>
          </a:xfrm>
          <a:prstGeom prst="rect">
            <a:avLst/>
          </a:prstGeom>
          <a:noFill/>
          <a:ln>
            <a:noFill/>
          </a:ln>
        </p:spPr>
      </p:pic>
      <p:sp>
        <p:nvSpPr>
          <p:cNvPr id="9" name="Google Shape;9;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a:p>
        </p:txBody>
      </p:sp>
      <p:sp>
        <p:nvSpPr>
          <p:cNvPr id="11" name="Google Shape;11;p37"/>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w2.vatican.va/content/francesco/en/speeches/2015/october/documents/papa-francesco_20151017_50-anniversario-sinodo.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mt="10000"/>
          </a:blip>
          <a:srcRect l="25849" b="4168"/>
          <a:stretch/>
        </p:blipFill>
        <p:spPr>
          <a:xfrm>
            <a:off x="-89250" y="199075"/>
            <a:ext cx="4075501" cy="5023176"/>
          </a:xfrm>
          <a:prstGeom prst="rect">
            <a:avLst/>
          </a:prstGeom>
          <a:noFill/>
          <a:ln>
            <a:noFill/>
          </a:ln>
        </p:spPr>
      </p:pic>
      <p:sp>
        <p:nvSpPr>
          <p:cNvPr id="121" name="Google Shape;121;p1"/>
          <p:cNvSpPr txBox="1">
            <a:spLocks noGrp="1"/>
          </p:cNvSpPr>
          <p:nvPr>
            <p:ph type="title"/>
          </p:nvPr>
        </p:nvSpPr>
        <p:spPr>
          <a:xfrm>
            <a:off x="230921" y="1212837"/>
            <a:ext cx="8913079" cy="1576163"/>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34444"/>
              <a:buNone/>
            </a:pPr>
            <a:r>
              <a:rPr lang="sk-SK" dirty="0" smtClean="0">
                <a:latin typeface="Avenir"/>
                <a:ea typeface="Avenir"/>
                <a:cs typeface="Avenir"/>
                <a:sym typeface="Avenir"/>
              </a:rPr>
              <a:t>Za synodálnu Cirkev:</a:t>
            </a:r>
            <a:br>
              <a:rPr lang="sk-SK" dirty="0" smtClean="0">
                <a:latin typeface="Avenir"/>
                <a:ea typeface="Avenir"/>
                <a:cs typeface="Avenir"/>
                <a:sym typeface="Avenir"/>
              </a:rPr>
            </a:br>
            <a:r>
              <a:rPr lang="sk-SK" dirty="0" smtClean="0">
                <a:latin typeface="Avenir"/>
                <a:ea typeface="Avenir"/>
                <a:cs typeface="Avenir"/>
                <a:sym typeface="Avenir"/>
              </a:rPr>
              <a:t>spoločenstvo</a:t>
            </a:r>
            <a:r>
              <a:rPr lang="sk-SK" sz="4000" dirty="0" smtClean="0">
                <a:latin typeface="Avenir"/>
                <a:ea typeface="Avenir"/>
                <a:cs typeface="Avenir"/>
                <a:sym typeface="Avenir"/>
              </a:rPr>
              <a:t>, spoluúčasť a misia</a:t>
            </a:r>
            <a:endParaRPr lang="sk-SK" sz="4000" dirty="0">
              <a:solidFill>
                <a:srgbClr val="DE8F32"/>
              </a:solidFill>
              <a:latin typeface="Avenir"/>
              <a:ea typeface="Avenir"/>
              <a:cs typeface="Avenir"/>
              <a:sym typeface="Avenir"/>
            </a:endParaRPr>
          </a:p>
        </p:txBody>
      </p:sp>
      <p:sp>
        <p:nvSpPr>
          <p:cNvPr id="122" name="Google Shape;122;p1"/>
          <p:cNvSpPr txBox="1">
            <a:spLocks noGrp="1"/>
          </p:cNvSpPr>
          <p:nvPr>
            <p:ph type="subTitle" idx="1"/>
          </p:nvPr>
        </p:nvSpPr>
        <p:spPr>
          <a:xfrm>
            <a:off x="1693333" y="2855579"/>
            <a:ext cx="7360355" cy="1953487"/>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SzPts val="2200"/>
              <a:buNone/>
            </a:pPr>
            <a:endParaRPr lang="sk-SK" sz="2000" i="1" dirty="0" smtClean="0">
              <a:solidFill>
                <a:srgbClr val="DE8F32"/>
              </a:solidFill>
              <a:latin typeface="Avenir"/>
              <a:ea typeface="Avenir"/>
              <a:cs typeface="Avenir"/>
              <a:sym typeface="Avenir"/>
            </a:endParaRPr>
          </a:p>
          <a:p>
            <a:pPr marL="0" lvl="0" indent="0" algn="ctr" rtl="0">
              <a:lnSpc>
                <a:spcPct val="90000"/>
              </a:lnSpc>
              <a:spcBef>
                <a:spcPts val="0"/>
              </a:spcBef>
              <a:spcAft>
                <a:spcPts val="0"/>
              </a:spcAft>
              <a:buSzPts val="2200"/>
              <a:buNone/>
            </a:pPr>
            <a:r>
              <a:rPr lang="sk-SK" sz="2000" i="1" dirty="0" smtClean="0">
                <a:solidFill>
                  <a:srgbClr val="DE8F32"/>
                </a:solidFill>
                <a:latin typeface="Avenir"/>
                <a:ea typeface="Avenir"/>
                <a:cs typeface="Avenir"/>
                <a:sym typeface="Avenir"/>
              </a:rPr>
              <a:t>Generálny sekretariát Biskupskej synody</a:t>
            </a:r>
            <a:endParaRPr lang="sk-SK" dirty="0" smtClean="0"/>
          </a:p>
          <a:p>
            <a:pPr marL="0" lvl="0" indent="0" algn="ctr" rtl="0">
              <a:lnSpc>
                <a:spcPct val="90000"/>
              </a:lnSpc>
              <a:spcBef>
                <a:spcPts val="0"/>
              </a:spcBef>
              <a:spcAft>
                <a:spcPts val="0"/>
              </a:spcAft>
              <a:buSzPts val="2200"/>
              <a:buNone/>
            </a:pPr>
            <a:endParaRPr lang="sk-SK" sz="2000"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10</a:t>
            </a:fld>
            <a:endParaRPr/>
          </a:p>
        </p:txBody>
      </p:sp>
      <p:pic>
        <p:nvPicPr>
          <p:cNvPr id="187" name="Google Shape;187;p10" descr="C:\Users\nathalie.becquart\Desktop\Synodes\Photos synode\IMG-20181016-WA0000.jpg"/>
          <p:cNvPicPr preferRelativeResize="0"/>
          <p:nvPr/>
        </p:nvPicPr>
        <p:blipFill rotWithShape="1">
          <a:blip r:embed="rId3">
            <a:alphaModFix/>
          </a:blip>
          <a:srcRect/>
          <a:stretch/>
        </p:blipFill>
        <p:spPr>
          <a:xfrm>
            <a:off x="1384638" y="31532"/>
            <a:ext cx="6214348" cy="466076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sk-SK" sz="3200" dirty="0">
                <a:latin typeface="Avenir"/>
                <a:ea typeface="Avenir"/>
                <a:cs typeface="Avenir"/>
                <a:sym typeface="Avenir"/>
              </a:rPr>
              <a:t>Od udalosti k procesu</a:t>
            </a:r>
            <a:endParaRPr sz="3200" dirty="0">
              <a:latin typeface="Avenir"/>
              <a:ea typeface="Avenir"/>
              <a:cs typeface="Avenir"/>
              <a:sym typeface="Avenir"/>
            </a:endParaRPr>
          </a:p>
        </p:txBody>
      </p:sp>
      <p:sp>
        <p:nvSpPr>
          <p:cNvPr id="193" name="Google Shape;193;p11"/>
          <p:cNvSpPr txBox="1">
            <a:spLocks noGrp="1"/>
          </p:cNvSpPr>
          <p:nvPr>
            <p:ph type="body" idx="1"/>
          </p:nvPr>
        </p:nvSpPr>
        <p:spPr>
          <a:xfrm>
            <a:off x="868868" y="1152475"/>
            <a:ext cx="7963432" cy="3416400"/>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Font typeface="Noto Sans Symbols"/>
              <a:buChar char="⮚"/>
            </a:pPr>
            <a:r>
              <a:rPr lang="sk-SK" sz="2200" dirty="0">
                <a:latin typeface="Avenir"/>
                <a:ea typeface="Avenir"/>
                <a:cs typeface="Avenir"/>
                <a:sym typeface="Avenir"/>
              </a:rPr>
              <a:t>Čo je nové v</a:t>
            </a:r>
            <a:r>
              <a:rPr lang="es-ES" sz="2200" dirty="0">
                <a:latin typeface="Avenir"/>
                <a:ea typeface="Avenir"/>
                <a:cs typeface="Avenir"/>
                <a:sym typeface="Avenir"/>
              </a:rPr>
              <a:t> </a:t>
            </a:r>
            <a:r>
              <a:rPr lang="es-ES" sz="2200" i="1" dirty="0">
                <a:latin typeface="Avenir"/>
                <a:ea typeface="Avenir"/>
                <a:cs typeface="Avenir"/>
                <a:sym typeface="Avenir"/>
              </a:rPr>
              <a:t>Episcopalis Communio</a:t>
            </a:r>
            <a:endParaRPr dirty="0"/>
          </a:p>
          <a:p>
            <a:pPr marL="457200" lvl="0" indent="-228600" algn="l" rtl="0">
              <a:lnSpc>
                <a:spcPct val="115000"/>
              </a:lnSpc>
              <a:spcBef>
                <a:spcPts val="0"/>
              </a:spcBef>
              <a:spcAft>
                <a:spcPts val="0"/>
              </a:spcAft>
              <a:buSzPts val="1200"/>
              <a:buNone/>
            </a:pPr>
            <a:endParaRPr sz="2200" dirty="0">
              <a:latin typeface="Avenir"/>
              <a:ea typeface="Avenir"/>
              <a:cs typeface="Avenir"/>
              <a:sym typeface="Avenir"/>
            </a:endParaRPr>
          </a:p>
          <a:p>
            <a:pPr marL="82550" lvl="0" indent="0" algn="l" rtl="0">
              <a:lnSpc>
                <a:spcPct val="115000"/>
              </a:lnSpc>
              <a:spcBef>
                <a:spcPts val="0"/>
              </a:spcBef>
              <a:spcAft>
                <a:spcPts val="0"/>
              </a:spcAft>
              <a:buSzPts val="1200"/>
              <a:buNone/>
            </a:pPr>
            <a:r>
              <a:rPr lang="sk-SK" sz="2200" dirty="0">
                <a:latin typeface="Avenir"/>
                <a:ea typeface="Avenir"/>
                <a:cs typeface="Avenir"/>
                <a:sym typeface="Avenir"/>
              </a:rPr>
              <a:t>Článok</a:t>
            </a:r>
            <a:r>
              <a:rPr lang="es-ES" sz="2200" dirty="0">
                <a:latin typeface="Avenir"/>
                <a:ea typeface="Avenir"/>
                <a:cs typeface="Avenir"/>
                <a:sym typeface="Avenir"/>
              </a:rPr>
              <a:t> 4: </a:t>
            </a:r>
            <a:r>
              <a:rPr lang="sk-SK" sz="2200" i="1" dirty="0">
                <a:latin typeface="Avenir"/>
                <a:ea typeface="Avenir"/>
                <a:cs typeface="Avenir"/>
                <a:sym typeface="Avenir"/>
              </a:rPr>
              <a:t>Fázy synodálneho zhromaždenia</a:t>
            </a:r>
            <a:endParaRPr sz="2200" dirty="0">
              <a:latin typeface="Avenir"/>
              <a:ea typeface="Avenir"/>
              <a:cs typeface="Avenir"/>
              <a:sym typeface="Avenir"/>
            </a:endParaRPr>
          </a:p>
          <a:p>
            <a:pPr marL="82550" lvl="0" indent="0" algn="l" rtl="0">
              <a:lnSpc>
                <a:spcPct val="115000"/>
              </a:lnSpc>
              <a:spcBef>
                <a:spcPts val="0"/>
              </a:spcBef>
              <a:spcAft>
                <a:spcPts val="0"/>
              </a:spcAft>
              <a:buSzPts val="1200"/>
              <a:buNone/>
            </a:pPr>
            <a:r>
              <a:rPr lang="sk-SK" sz="2200" dirty="0">
                <a:latin typeface="Avenir"/>
                <a:ea typeface="Avenir"/>
                <a:cs typeface="Avenir"/>
                <a:sym typeface="Avenir"/>
              </a:rPr>
              <a:t>K</a:t>
            </a:r>
            <a:r>
              <a:rPr lang="es-ES" sz="2200" dirty="0">
                <a:latin typeface="Avenir"/>
                <a:ea typeface="Avenir"/>
                <a:cs typeface="Avenir"/>
                <a:sym typeface="Avenir"/>
              </a:rPr>
              <a:t>a</a:t>
            </a:r>
            <a:r>
              <a:rPr lang="sk-SK" sz="2200" dirty="0" err="1">
                <a:latin typeface="Avenir"/>
                <a:ea typeface="Avenir"/>
                <a:cs typeface="Avenir"/>
                <a:sym typeface="Avenir"/>
              </a:rPr>
              <a:t>ždé</a:t>
            </a:r>
            <a:r>
              <a:rPr lang="sk-SK" sz="2200" dirty="0">
                <a:latin typeface="Avenir"/>
                <a:ea typeface="Avenir"/>
                <a:cs typeface="Avenir"/>
                <a:sym typeface="Avenir"/>
              </a:rPr>
              <a:t> synodálne zhromaždenie sa rozvíja</a:t>
            </a:r>
            <a:r>
              <a:rPr lang="es-ES" sz="2200" dirty="0">
                <a:latin typeface="Avenir"/>
                <a:ea typeface="Avenir"/>
                <a:cs typeface="Avenir"/>
                <a:sym typeface="Avenir"/>
              </a:rPr>
              <a:t> </a:t>
            </a:r>
            <a:r>
              <a:rPr lang="sk-SK" sz="2200" dirty="0">
                <a:latin typeface="Avenir"/>
                <a:ea typeface="Avenir"/>
                <a:cs typeface="Avenir"/>
                <a:sym typeface="Avenir"/>
              </a:rPr>
              <a:t>v</a:t>
            </a:r>
            <a:r>
              <a:rPr lang="es-ES" sz="2200" dirty="0">
                <a:latin typeface="Avenir"/>
                <a:ea typeface="Avenir"/>
                <a:cs typeface="Avenir"/>
                <a:sym typeface="Avenir"/>
              </a:rPr>
              <a:t> </a:t>
            </a:r>
            <a:r>
              <a:rPr lang="sk-SK" sz="2200" dirty="0">
                <a:latin typeface="Avenir"/>
                <a:ea typeface="Avenir"/>
                <a:cs typeface="Avenir"/>
                <a:sym typeface="Avenir"/>
              </a:rPr>
              <a:t>niekoľkých fázach</a:t>
            </a:r>
            <a:r>
              <a:rPr lang="es-ES" sz="2200" dirty="0">
                <a:latin typeface="Avenir"/>
                <a:ea typeface="Avenir"/>
                <a:cs typeface="Avenir"/>
                <a:sym typeface="Avenir"/>
              </a:rPr>
              <a:t>: </a:t>
            </a:r>
            <a:endParaRPr dirty="0"/>
          </a:p>
          <a:p>
            <a:pPr marL="596900" lvl="0" indent="-514350" algn="l" rtl="0">
              <a:lnSpc>
                <a:spcPct val="115000"/>
              </a:lnSpc>
              <a:spcBef>
                <a:spcPts val="0"/>
              </a:spcBef>
              <a:spcAft>
                <a:spcPts val="0"/>
              </a:spcAft>
              <a:buSzPts val="1200"/>
              <a:buFont typeface="Arial"/>
              <a:buAutoNum type="arabicPeriod"/>
            </a:pPr>
            <a:r>
              <a:rPr lang="sk-SK" sz="2200" dirty="0">
                <a:latin typeface="Avenir"/>
                <a:ea typeface="Avenir"/>
                <a:cs typeface="Avenir"/>
                <a:sym typeface="Avenir"/>
              </a:rPr>
              <a:t>Prípravná fáza</a:t>
            </a:r>
            <a:endParaRPr dirty="0"/>
          </a:p>
          <a:p>
            <a:pPr marL="596900" lvl="0" indent="-514350" algn="l" rtl="0">
              <a:lnSpc>
                <a:spcPct val="115000"/>
              </a:lnSpc>
              <a:spcBef>
                <a:spcPts val="0"/>
              </a:spcBef>
              <a:spcAft>
                <a:spcPts val="0"/>
              </a:spcAft>
              <a:buSzPts val="1200"/>
              <a:buFont typeface="Arial"/>
              <a:buAutoNum type="arabicPeriod"/>
            </a:pPr>
            <a:r>
              <a:rPr lang="sk-SK" sz="2200" dirty="0">
                <a:latin typeface="Avenir"/>
                <a:ea typeface="Avenir"/>
                <a:cs typeface="Avenir"/>
                <a:sym typeface="Avenir"/>
              </a:rPr>
              <a:t>Diskusná fáza</a:t>
            </a:r>
            <a:r>
              <a:rPr lang="es-ES" sz="2200" dirty="0">
                <a:latin typeface="Avenir"/>
                <a:ea typeface="Avenir"/>
                <a:cs typeface="Avenir"/>
                <a:sym typeface="Avenir"/>
              </a:rPr>
              <a:t> (</a:t>
            </a:r>
            <a:r>
              <a:rPr lang="sk-SK" sz="2200" dirty="0">
                <a:latin typeface="Avenir"/>
                <a:ea typeface="Avenir"/>
                <a:cs typeface="Avenir"/>
                <a:sym typeface="Avenir"/>
              </a:rPr>
              <a:t>tiež známa ako fáza slávenia</a:t>
            </a:r>
            <a:r>
              <a:rPr lang="es-ES" sz="2200" dirty="0">
                <a:latin typeface="Avenir"/>
                <a:ea typeface="Avenir"/>
                <a:cs typeface="Avenir"/>
                <a:sym typeface="Avenir"/>
              </a:rPr>
              <a:t>)</a:t>
            </a:r>
            <a:endParaRPr dirty="0"/>
          </a:p>
          <a:p>
            <a:pPr marL="596900" lvl="0" indent="-514350" algn="l" rtl="0">
              <a:lnSpc>
                <a:spcPct val="115000"/>
              </a:lnSpc>
              <a:spcBef>
                <a:spcPts val="0"/>
              </a:spcBef>
              <a:spcAft>
                <a:spcPts val="0"/>
              </a:spcAft>
              <a:buSzPts val="1200"/>
              <a:buFont typeface="Arial"/>
              <a:buAutoNum type="arabicPeriod"/>
            </a:pPr>
            <a:r>
              <a:rPr lang="sk-SK" sz="2200" dirty="0">
                <a:latin typeface="Avenir"/>
                <a:ea typeface="Avenir"/>
                <a:cs typeface="Avenir"/>
                <a:sym typeface="Avenir"/>
              </a:rPr>
              <a:t>Realizačná fáza</a:t>
            </a:r>
            <a:endParaRPr dirty="0"/>
          </a:p>
          <a:p>
            <a:pPr marL="457200" lvl="0" indent="-228600" algn="l" rtl="0">
              <a:lnSpc>
                <a:spcPct val="115000"/>
              </a:lnSpc>
              <a:spcBef>
                <a:spcPts val="0"/>
              </a:spcBef>
              <a:spcAft>
                <a:spcPts val="0"/>
              </a:spcAft>
              <a:buSzPts val="1200"/>
              <a:buNone/>
            </a:pPr>
            <a:endParaRPr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title"/>
          </p:nvPr>
        </p:nvSpPr>
        <p:spPr>
          <a:xfrm>
            <a:off x="176383" y="369712"/>
            <a:ext cx="8842679" cy="6534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700" i="1" dirty="0">
                <a:latin typeface="Avenir"/>
                <a:ea typeface="Avenir"/>
                <a:cs typeface="Avenir"/>
                <a:sym typeface="Avenir"/>
              </a:rPr>
              <a:t>Episcopalis Communio </a:t>
            </a:r>
            <a:r>
              <a:rPr lang="sk-SK" sz="2700" dirty="0">
                <a:latin typeface="Avenir"/>
                <a:ea typeface="Avenir"/>
                <a:cs typeface="Avenir"/>
                <a:sym typeface="Avenir"/>
              </a:rPr>
              <a:t>kladie dôraz na miestnu fázu</a:t>
            </a:r>
            <a:endParaRPr sz="2700" dirty="0">
              <a:latin typeface="Avenir"/>
              <a:ea typeface="Avenir"/>
              <a:cs typeface="Avenir"/>
              <a:sym typeface="Avenir"/>
            </a:endParaRPr>
          </a:p>
        </p:txBody>
      </p:sp>
      <p:sp>
        <p:nvSpPr>
          <p:cNvPr id="200" name="Google Shape;200;p12"/>
          <p:cNvSpPr txBox="1">
            <a:spLocks noGrp="1"/>
          </p:cNvSpPr>
          <p:nvPr>
            <p:ph type="body" idx="1"/>
          </p:nvPr>
        </p:nvSpPr>
        <p:spPr>
          <a:xfrm>
            <a:off x="899592" y="1059582"/>
            <a:ext cx="8023014" cy="3820684"/>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Char char="●"/>
            </a:pPr>
            <a:r>
              <a:rPr lang="es-ES" sz="1700" dirty="0">
                <a:solidFill>
                  <a:srgbClr val="000000"/>
                </a:solidFill>
                <a:latin typeface="Avenir"/>
                <a:ea typeface="Avenir"/>
                <a:cs typeface="Avenir"/>
                <a:sym typeface="Avenir"/>
              </a:rPr>
              <a:t>6. Synod</a:t>
            </a:r>
            <a:r>
              <a:rPr lang="sk-SK" sz="1700" dirty="0">
                <a:solidFill>
                  <a:srgbClr val="000000"/>
                </a:solidFill>
                <a:latin typeface="Avenir"/>
                <a:ea typeface="Avenir"/>
                <a:cs typeface="Avenir"/>
                <a:sym typeface="Avenir"/>
              </a:rPr>
              <a:t>a</a:t>
            </a:r>
            <a:r>
              <a:rPr lang="es-ES" sz="1700" dirty="0">
                <a:solidFill>
                  <a:srgbClr val="000000"/>
                </a:solidFill>
                <a:latin typeface="Avenir"/>
                <a:ea typeface="Avenir"/>
                <a:cs typeface="Avenir"/>
                <a:sym typeface="Avenir"/>
              </a:rPr>
              <a:t> </a:t>
            </a:r>
            <a:r>
              <a:rPr lang="sk-SK" sz="1700" dirty="0">
                <a:solidFill>
                  <a:srgbClr val="000000"/>
                </a:solidFill>
                <a:latin typeface="Avenir"/>
                <a:ea typeface="Avenir"/>
                <a:cs typeface="Avenir"/>
                <a:sym typeface="Avenir"/>
              </a:rPr>
              <a:t>biskupov sa musí čoraz viac stávať privilegovaným nástrojom </a:t>
            </a:r>
            <a:r>
              <a:rPr lang="sk-SK" sz="1700" b="1" i="1" dirty="0">
                <a:solidFill>
                  <a:srgbClr val="000000"/>
                </a:solidFill>
                <a:latin typeface="Avenir"/>
                <a:ea typeface="Avenir"/>
                <a:cs typeface="Avenir"/>
                <a:sym typeface="Avenir"/>
              </a:rPr>
              <a:t>počúvania</a:t>
            </a:r>
            <a:r>
              <a:rPr lang="sk-SK" sz="1700" dirty="0">
                <a:solidFill>
                  <a:srgbClr val="000000"/>
                </a:solidFill>
                <a:latin typeface="Avenir"/>
                <a:ea typeface="Avenir"/>
                <a:cs typeface="Avenir"/>
                <a:sym typeface="Avenir"/>
              </a:rPr>
              <a:t> </a:t>
            </a:r>
            <a:r>
              <a:rPr lang="sk-SK" sz="1700" b="1" dirty="0">
                <a:solidFill>
                  <a:srgbClr val="000000"/>
                </a:solidFill>
                <a:latin typeface="Avenir"/>
                <a:ea typeface="Avenir"/>
                <a:cs typeface="Avenir"/>
                <a:sym typeface="Avenir"/>
              </a:rPr>
              <a:t>Božieho ľudu</a:t>
            </a:r>
            <a:r>
              <a:rPr lang="es-ES" sz="1700" b="1" dirty="0">
                <a:solidFill>
                  <a:srgbClr val="000000"/>
                </a:solidFill>
                <a:latin typeface="Avenir"/>
                <a:ea typeface="Avenir"/>
                <a:cs typeface="Avenir"/>
                <a:sym typeface="Avenir"/>
              </a:rPr>
              <a:t>.</a:t>
            </a:r>
            <a:endParaRPr dirty="0"/>
          </a:p>
          <a:p>
            <a:pPr marL="457200" lvl="0" indent="-304800" algn="l" rtl="0">
              <a:lnSpc>
                <a:spcPct val="115000"/>
              </a:lnSpc>
              <a:spcBef>
                <a:spcPts val="0"/>
              </a:spcBef>
              <a:spcAft>
                <a:spcPts val="0"/>
              </a:spcAft>
              <a:buSzPts val="1200"/>
              <a:buChar char="●"/>
            </a:pPr>
            <a:r>
              <a:rPr lang="es-ES" sz="1700" dirty="0">
                <a:solidFill>
                  <a:srgbClr val="000000"/>
                </a:solidFill>
                <a:latin typeface="Avenir"/>
                <a:ea typeface="Avenir"/>
                <a:cs typeface="Avenir"/>
                <a:sym typeface="Avenir"/>
              </a:rPr>
              <a:t>7. </a:t>
            </a:r>
            <a:r>
              <a:rPr lang="sk-SK" sz="1700" dirty="0">
                <a:solidFill>
                  <a:srgbClr val="000000"/>
                </a:solidFill>
                <a:latin typeface="Avenir"/>
                <a:ea typeface="Avenir"/>
                <a:cs typeface="Avenir"/>
                <a:sym typeface="Avenir"/>
              </a:rPr>
              <a:t>Dejiny Cirkvi dostatočne svedčia o </a:t>
            </a:r>
            <a:r>
              <a:rPr lang="sk-SK" sz="1700" b="1" dirty="0">
                <a:solidFill>
                  <a:srgbClr val="000000"/>
                </a:solidFill>
                <a:latin typeface="Avenir"/>
                <a:ea typeface="Avenir"/>
                <a:cs typeface="Avenir"/>
                <a:sym typeface="Avenir"/>
              </a:rPr>
              <a:t>dôležitosti konzultácií</a:t>
            </a:r>
            <a:r>
              <a:rPr lang="es-ES" sz="1700" b="1" dirty="0">
                <a:solidFill>
                  <a:srgbClr val="000000"/>
                </a:solidFill>
                <a:latin typeface="Avenir"/>
                <a:ea typeface="Avenir"/>
                <a:cs typeface="Avenir"/>
                <a:sym typeface="Avenir"/>
              </a:rPr>
              <a:t> </a:t>
            </a:r>
            <a:r>
              <a:rPr lang="sk-SK" sz="1700" dirty="0">
                <a:solidFill>
                  <a:srgbClr val="000000"/>
                </a:solidFill>
                <a:latin typeface="Avenir"/>
                <a:ea typeface="Avenir"/>
                <a:cs typeface="Avenir"/>
                <a:sym typeface="Avenir"/>
              </a:rPr>
              <a:t>pre</a:t>
            </a:r>
            <a:r>
              <a:rPr lang="es-ES" sz="1700" dirty="0">
                <a:solidFill>
                  <a:srgbClr val="000000"/>
                </a:solidFill>
                <a:latin typeface="Avenir"/>
                <a:ea typeface="Avenir"/>
                <a:cs typeface="Avenir"/>
                <a:sym typeface="Avenir"/>
              </a:rPr>
              <a:t> </a:t>
            </a:r>
            <a:r>
              <a:rPr lang="sk-SK" sz="1700" dirty="0">
                <a:solidFill>
                  <a:srgbClr val="000000"/>
                </a:solidFill>
                <a:latin typeface="Avenir"/>
                <a:ea typeface="Avenir"/>
                <a:cs typeface="Avenir"/>
                <a:sym typeface="Avenir"/>
              </a:rPr>
              <a:t>zisťovanie názorov biskupov a veriacich vo veciach týkajúcich sa  dobra Cirkvi.</a:t>
            </a:r>
            <a:r>
              <a:rPr lang="es-ES" sz="1700" dirty="0">
                <a:solidFill>
                  <a:srgbClr val="000000"/>
                </a:solidFill>
                <a:latin typeface="Avenir"/>
                <a:ea typeface="Avenir"/>
                <a:cs typeface="Avenir"/>
                <a:sym typeface="Avenir"/>
              </a:rPr>
              <a:t> </a:t>
            </a:r>
            <a:r>
              <a:rPr lang="sk-SK" sz="1700" dirty="0">
                <a:solidFill>
                  <a:srgbClr val="000000"/>
                </a:solidFill>
                <a:latin typeface="Avenir"/>
                <a:ea typeface="Avenir"/>
                <a:cs typeface="Avenir"/>
                <a:sym typeface="Avenir"/>
              </a:rPr>
              <a:t>Preto aj pri príprave synodálnych zhromaždení je veľmi dôležité, aby sa konzultáciám všetkých </a:t>
            </a:r>
            <a:r>
              <a:rPr lang="sk-SK" sz="1700" dirty="0" smtClean="0">
                <a:solidFill>
                  <a:srgbClr val="000000"/>
                </a:solidFill>
                <a:latin typeface="Avenir"/>
                <a:ea typeface="Avenir"/>
                <a:cs typeface="Avenir"/>
                <a:sym typeface="Avenir"/>
              </a:rPr>
              <a:t>partikulárnych </a:t>
            </a:r>
            <a:r>
              <a:rPr lang="sk-SK" sz="1700" dirty="0">
                <a:solidFill>
                  <a:srgbClr val="000000"/>
                </a:solidFill>
                <a:latin typeface="Avenir"/>
                <a:ea typeface="Avenir"/>
                <a:cs typeface="Avenir"/>
                <a:sym typeface="Avenir"/>
              </a:rPr>
              <a:t>cirkví venovala osobitná pozornosť</a:t>
            </a:r>
            <a:r>
              <a:rPr lang="es-ES" sz="1700" dirty="0">
                <a:solidFill>
                  <a:srgbClr val="000000"/>
                </a:solidFill>
                <a:latin typeface="Avenir"/>
                <a:ea typeface="Avenir"/>
                <a:cs typeface="Avenir"/>
                <a:sym typeface="Avenir"/>
              </a:rPr>
              <a:t>. </a:t>
            </a:r>
            <a:endParaRPr dirty="0"/>
          </a:p>
          <a:p>
            <a:pPr marL="457200" lvl="0" indent="-304800" algn="l" rtl="0">
              <a:lnSpc>
                <a:spcPct val="115000"/>
              </a:lnSpc>
              <a:spcBef>
                <a:spcPts val="0"/>
              </a:spcBef>
              <a:spcAft>
                <a:spcPts val="0"/>
              </a:spcAft>
              <a:buSzPts val="1200"/>
              <a:buChar char="●"/>
            </a:pPr>
            <a:r>
              <a:rPr lang="sk-SK" sz="1700" b="1" dirty="0">
                <a:solidFill>
                  <a:srgbClr val="000000"/>
                </a:solidFill>
                <a:latin typeface="Avenir"/>
                <a:ea typeface="Avenir"/>
                <a:cs typeface="Avenir"/>
                <a:sym typeface="Avenir"/>
              </a:rPr>
              <a:t>S</a:t>
            </a:r>
            <a:r>
              <a:rPr lang="es-ES" sz="1700" b="1" dirty="0">
                <a:solidFill>
                  <a:srgbClr val="000000"/>
                </a:solidFill>
                <a:latin typeface="Avenir"/>
                <a:ea typeface="Avenir"/>
                <a:cs typeface="Avenir"/>
                <a:sym typeface="Avenir"/>
              </a:rPr>
              <a:t>ynod</a:t>
            </a:r>
            <a:r>
              <a:rPr lang="sk-SK" sz="1700" b="1" dirty="0" err="1">
                <a:solidFill>
                  <a:srgbClr val="000000"/>
                </a:solidFill>
                <a:latin typeface="Avenir"/>
                <a:ea typeface="Avenir"/>
                <a:cs typeface="Avenir"/>
                <a:sym typeface="Avenir"/>
              </a:rPr>
              <a:t>álny</a:t>
            </a:r>
            <a:r>
              <a:rPr lang="sk-SK" sz="1700" b="1" dirty="0">
                <a:solidFill>
                  <a:srgbClr val="000000"/>
                </a:solidFill>
                <a:latin typeface="Avenir"/>
                <a:ea typeface="Avenir"/>
                <a:cs typeface="Avenir"/>
                <a:sym typeface="Avenir"/>
              </a:rPr>
              <a:t> proces</a:t>
            </a:r>
            <a:r>
              <a:rPr lang="es-ES" sz="1700" b="1" dirty="0">
                <a:solidFill>
                  <a:srgbClr val="000000"/>
                </a:solidFill>
                <a:latin typeface="Avenir"/>
                <a:ea typeface="Avenir"/>
                <a:cs typeface="Avenir"/>
                <a:sym typeface="Avenir"/>
              </a:rPr>
              <a:t> </a:t>
            </a:r>
            <a:r>
              <a:rPr lang="sk-SK" sz="1700" b="1" dirty="0">
                <a:solidFill>
                  <a:srgbClr val="000000"/>
                </a:solidFill>
                <a:latin typeface="Avenir"/>
                <a:ea typeface="Avenir"/>
                <a:cs typeface="Avenir"/>
                <a:sym typeface="Avenir"/>
              </a:rPr>
              <a:t>má nielen  svoj východiskový bod, ale aj cieľový bod v Božom ľude</a:t>
            </a:r>
            <a:r>
              <a:rPr lang="es-ES" sz="1700" b="1" dirty="0">
                <a:solidFill>
                  <a:srgbClr val="000000"/>
                </a:solidFill>
                <a:latin typeface="Avenir"/>
                <a:ea typeface="Avenir"/>
                <a:cs typeface="Avenir"/>
                <a:sym typeface="Avenir"/>
              </a:rPr>
              <a:t>,</a:t>
            </a:r>
            <a:r>
              <a:rPr lang="es-ES" sz="1700" dirty="0">
                <a:solidFill>
                  <a:srgbClr val="000000"/>
                </a:solidFill>
                <a:latin typeface="Avenir"/>
                <a:ea typeface="Avenir"/>
                <a:cs typeface="Avenir"/>
                <a:sym typeface="Avenir"/>
              </a:rPr>
              <a:t> </a:t>
            </a:r>
            <a:r>
              <a:rPr lang="sk-SK" sz="1700" dirty="0">
                <a:solidFill>
                  <a:srgbClr val="000000"/>
                </a:solidFill>
                <a:latin typeface="Avenir"/>
                <a:ea typeface="Avenir"/>
                <a:cs typeface="Avenir"/>
                <a:sym typeface="Avenir"/>
              </a:rPr>
              <a:t>na ktorý sa musia vyliať dary milosti </a:t>
            </a:r>
            <a:r>
              <a:rPr lang="sk-SK" sz="1700" dirty="0" smtClean="0">
                <a:solidFill>
                  <a:srgbClr val="000000"/>
                </a:solidFill>
                <a:latin typeface="Avenir"/>
                <a:ea typeface="Avenir"/>
                <a:cs typeface="Avenir"/>
                <a:sym typeface="Avenir"/>
              </a:rPr>
              <a:t>Ducha Svätého </a:t>
            </a:r>
            <a:r>
              <a:rPr lang="sk-SK" sz="1700" dirty="0">
                <a:solidFill>
                  <a:srgbClr val="000000"/>
                </a:solidFill>
                <a:latin typeface="Avenir"/>
                <a:ea typeface="Avenir"/>
                <a:cs typeface="Avenir"/>
                <a:sym typeface="Avenir"/>
              </a:rPr>
              <a:t>prostredníctvom zhromaždenia biskupov.</a:t>
            </a:r>
            <a:endParaRPr sz="1700" dirty="0">
              <a:solidFill>
                <a:srgbClr val="000000"/>
              </a:solidFill>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341227" y="441177"/>
            <a:ext cx="8802773" cy="664256"/>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2700" i="1" dirty="0">
                <a:latin typeface="Avenir"/>
                <a:ea typeface="Avenir"/>
                <a:cs typeface="Avenir"/>
                <a:sym typeface="Avenir"/>
              </a:rPr>
              <a:t>Episcopalis Communio </a:t>
            </a:r>
            <a:r>
              <a:rPr lang="sk-SK" sz="2700" dirty="0">
                <a:latin typeface="Avenir"/>
                <a:ea typeface="Avenir"/>
                <a:cs typeface="Avenir"/>
                <a:sym typeface="Avenir"/>
              </a:rPr>
              <a:t>kladie dôraz na miestnu fázu</a:t>
            </a:r>
            <a:endParaRPr sz="2700" dirty="0">
              <a:latin typeface="Avenir"/>
              <a:ea typeface="Avenir"/>
              <a:cs typeface="Avenir"/>
              <a:sym typeface="Avenir"/>
            </a:endParaRPr>
          </a:p>
        </p:txBody>
      </p:sp>
      <p:sp>
        <p:nvSpPr>
          <p:cNvPr id="206" name="Google Shape;206;p13"/>
          <p:cNvSpPr txBox="1">
            <a:spLocks noGrp="1"/>
          </p:cNvSpPr>
          <p:nvPr>
            <p:ph type="body" idx="1"/>
          </p:nvPr>
        </p:nvSpPr>
        <p:spPr>
          <a:xfrm>
            <a:off x="311692" y="997229"/>
            <a:ext cx="8520600" cy="3416400"/>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sk-SK" sz="2200" dirty="0">
                <a:latin typeface="Avenir"/>
                <a:ea typeface="Avenir"/>
                <a:cs typeface="Avenir"/>
                <a:sym typeface="Avenir"/>
              </a:rPr>
              <a:t>Článok</a:t>
            </a:r>
            <a:r>
              <a:rPr lang="es-ES" sz="2200" dirty="0">
                <a:latin typeface="Avenir"/>
                <a:ea typeface="Avenir"/>
                <a:cs typeface="Avenir"/>
                <a:sym typeface="Avenir"/>
              </a:rPr>
              <a:t> 6: </a:t>
            </a:r>
            <a:r>
              <a:rPr lang="sk-SK" sz="2200" i="1" dirty="0">
                <a:latin typeface="Avenir"/>
                <a:ea typeface="Avenir"/>
                <a:cs typeface="Avenir"/>
                <a:sym typeface="Avenir"/>
              </a:rPr>
              <a:t>K</a:t>
            </a:r>
            <a:r>
              <a:rPr lang="es-ES" sz="2200" i="1" dirty="0">
                <a:latin typeface="Avenir"/>
                <a:ea typeface="Avenir"/>
                <a:cs typeface="Avenir"/>
                <a:sym typeface="Avenir"/>
              </a:rPr>
              <a:t>on</a:t>
            </a:r>
            <a:r>
              <a:rPr lang="sk-SK" sz="2200" i="1" dirty="0" err="1">
                <a:latin typeface="Avenir"/>
                <a:ea typeface="Avenir"/>
                <a:cs typeface="Avenir"/>
                <a:sym typeface="Avenir"/>
              </a:rPr>
              <a:t>zultácie</a:t>
            </a:r>
            <a:r>
              <a:rPr lang="sk-SK" sz="2200" i="1" dirty="0">
                <a:latin typeface="Avenir"/>
                <a:ea typeface="Avenir"/>
                <a:cs typeface="Avenir"/>
                <a:sym typeface="Avenir"/>
              </a:rPr>
              <a:t> Božieho ľudu</a:t>
            </a:r>
            <a:endParaRPr sz="2200" dirty="0">
              <a:latin typeface="Avenir"/>
              <a:ea typeface="Avenir"/>
              <a:cs typeface="Avenir"/>
              <a:sym typeface="Avenir"/>
            </a:endParaRPr>
          </a:p>
          <a:p>
            <a:pPr marL="609600" lvl="1" indent="0" algn="l" rtl="0">
              <a:lnSpc>
                <a:spcPct val="115000"/>
              </a:lnSpc>
              <a:spcBef>
                <a:spcPts val="0"/>
              </a:spcBef>
              <a:spcAft>
                <a:spcPts val="0"/>
              </a:spcAft>
              <a:buSzPts val="1200"/>
              <a:buNone/>
            </a:pPr>
            <a:r>
              <a:rPr lang="es-ES" sz="2200" dirty="0">
                <a:latin typeface="Avenir"/>
                <a:ea typeface="Avenir"/>
                <a:cs typeface="Avenir"/>
                <a:sym typeface="Avenir"/>
              </a:rPr>
              <a:t>§ 1. </a:t>
            </a:r>
            <a:r>
              <a:rPr lang="sk-SK" sz="2200" dirty="0">
                <a:latin typeface="Avenir"/>
                <a:ea typeface="Avenir"/>
                <a:cs typeface="Avenir"/>
                <a:sym typeface="Avenir"/>
              </a:rPr>
              <a:t>Konzultácie Božieho ľudu sa konajú v partikulárnych cirkvách.</a:t>
            </a:r>
            <a:r>
              <a:rPr lang="es-ES" sz="2200" dirty="0">
                <a:latin typeface="Avenir"/>
                <a:ea typeface="Avenir"/>
                <a:cs typeface="Avenir"/>
                <a:sym typeface="Avenir"/>
              </a:rPr>
              <a:t> </a:t>
            </a:r>
            <a:endParaRPr dirty="0"/>
          </a:p>
          <a:p>
            <a:pPr marL="609600" lvl="1" indent="0" algn="l" rtl="0">
              <a:lnSpc>
                <a:spcPct val="115000"/>
              </a:lnSpc>
              <a:spcBef>
                <a:spcPts val="0"/>
              </a:spcBef>
              <a:spcAft>
                <a:spcPts val="0"/>
              </a:spcAft>
              <a:buSzPts val="1200"/>
              <a:buNone/>
            </a:pPr>
            <a:r>
              <a:rPr lang="es-ES" sz="2200" dirty="0">
                <a:latin typeface="Avenir"/>
                <a:ea typeface="Avenir"/>
                <a:cs typeface="Avenir"/>
                <a:sym typeface="Avenir"/>
              </a:rPr>
              <a:t>[…]</a:t>
            </a:r>
            <a:endParaRPr dirty="0"/>
          </a:p>
          <a:p>
            <a:pPr marL="609600" lvl="1" indent="0" algn="l" rtl="0">
              <a:lnSpc>
                <a:spcPct val="115000"/>
              </a:lnSpc>
              <a:spcBef>
                <a:spcPts val="0"/>
              </a:spcBef>
              <a:spcAft>
                <a:spcPts val="0"/>
              </a:spcAft>
              <a:buSzPts val="1200"/>
              <a:buNone/>
            </a:pPr>
            <a:r>
              <a:rPr lang="sk-SK" sz="2200" dirty="0">
                <a:latin typeface="Avenir"/>
                <a:ea typeface="Avenir"/>
                <a:cs typeface="Avenir"/>
                <a:sym typeface="Avenir"/>
              </a:rPr>
              <a:t>V</a:t>
            </a:r>
            <a:r>
              <a:rPr lang="es-ES" sz="2200" dirty="0">
                <a:latin typeface="Avenir"/>
                <a:ea typeface="Avenir"/>
                <a:cs typeface="Avenir"/>
                <a:sym typeface="Avenir"/>
              </a:rPr>
              <a:t> </a:t>
            </a:r>
            <a:r>
              <a:rPr lang="sk-SK" sz="2200" dirty="0">
                <a:latin typeface="Avenir"/>
                <a:ea typeface="Avenir"/>
                <a:cs typeface="Avenir"/>
                <a:sym typeface="Avenir"/>
              </a:rPr>
              <a:t>každej partikulárnej cirkvi biskupi uskutočňujú konzultácie </a:t>
            </a:r>
          </a:p>
          <a:p>
            <a:pPr marL="609600" lvl="1" indent="0" algn="l" rtl="0">
              <a:lnSpc>
                <a:spcPct val="115000"/>
              </a:lnSpc>
              <a:spcBef>
                <a:spcPts val="0"/>
              </a:spcBef>
              <a:spcAft>
                <a:spcPts val="0"/>
              </a:spcAft>
              <a:buSzPts val="1200"/>
              <a:buNone/>
            </a:pPr>
            <a:r>
              <a:rPr lang="sk-SK" sz="2200" dirty="0">
                <a:latin typeface="Avenir"/>
                <a:ea typeface="Avenir"/>
                <a:cs typeface="Avenir"/>
                <a:sym typeface="Avenir"/>
              </a:rPr>
              <a:t>s Božím ľudom prostredníctvom </a:t>
            </a:r>
            <a:r>
              <a:rPr lang="sk-SK" sz="2200" dirty="0" err="1">
                <a:latin typeface="Avenir"/>
                <a:ea typeface="Avenir"/>
                <a:cs typeface="Avenir"/>
                <a:sym typeface="Avenir"/>
              </a:rPr>
              <a:t>participatívnych</a:t>
            </a:r>
            <a:r>
              <a:rPr lang="sk-SK" sz="2200" dirty="0">
                <a:latin typeface="Avenir"/>
                <a:ea typeface="Avenir"/>
                <a:cs typeface="Avenir"/>
                <a:sym typeface="Avenir"/>
              </a:rPr>
              <a:t> orgánov, ktoré upravuje zákon, pričom nevylučujú iné metódy, ktoré považujú za vhodné. </a:t>
            </a:r>
            <a:endParaRPr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4"/>
          <p:cNvPicPr preferRelativeResize="0"/>
          <p:nvPr/>
        </p:nvPicPr>
        <p:blipFill rotWithShape="1">
          <a:blip r:embed="rId3">
            <a:alphaModFix/>
          </a:blip>
          <a:srcRect t="11395" b="14650"/>
          <a:stretch/>
        </p:blipFill>
        <p:spPr>
          <a:xfrm>
            <a:off x="4813800" y="512600"/>
            <a:ext cx="3608899" cy="4060923"/>
          </a:xfrm>
          <a:prstGeom prst="rect">
            <a:avLst/>
          </a:prstGeom>
          <a:noFill/>
          <a:ln>
            <a:noFill/>
          </a:ln>
        </p:spPr>
      </p:pic>
      <p:sp>
        <p:nvSpPr>
          <p:cNvPr id="212" name="Google Shape;212;p14"/>
          <p:cNvSpPr txBox="1">
            <a:spLocks noGrp="1"/>
          </p:cNvSpPr>
          <p:nvPr>
            <p:ph type="title"/>
          </p:nvPr>
        </p:nvSpPr>
        <p:spPr>
          <a:xfrm>
            <a:off x="280266" y="162465"/>
            <a:ext cx="4330692" cy="45785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3999"/>
              <a:buFont typeface="Arial"/>
              <a:buNone/>
            </a:pPr>
            <a:r>
              <a:rPr lang="sk-SK" sz="1900" dirty="0" smtClean="0">
                <a:latin typeface="Avenir"/>
                <a:ea typeface="Avenir"/>
                <a:cs typeface="Avenir"/>
                <a:sym typeface="Avenir"/>
              </a:rPr>
              <a:t>Základná </a:t>
            </a:r>
            <a:r>
              <a:rPr lang="sk-SK" sz="1900" dirty="0">
                <a:latin typeface="Avenir"/>
                <a:ea typeface="Avenir"/>
                <a:cs typeface="Avenir"/>
                <a:sym typeface="Avenir"/>
              </a:rPr>
              <a:t>otázka synodálneho procesu</a:t>
            </a:r>
            <a:endParaRPr sz="1900" dirty="0">
              <a:latin typeface="Avenir"/>
              <a:ea typeface="Avenir"/>
              <a:cs typeface="Avenir"/>
              <a:sym typeface="Avenir"/>
            </a:endParaRPr>
          </a:p>
        </p:txBody>
      </p:sp>
      <p:sp>
        <p:nvSpPr>
          <p:cNvPr id="213" name="Google Shape;213;p14"/>
          <p:cNvSpPr txBox="1">
            <a:spLocks noGrp="1"/>
          </p:cNvSpPr>
          <p:nvPr>
            <p:ph type="body" idx="2"/>
          </p:nvPr>
        </p:nvSpPr>
        <p:spPr>
          <a:xfrm>
            <a:off x="280559" y="620323"/>
            <a:ext cx="4447558" cy="1719532"/>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84942"/>
              <a:buNone/>
            </a:pPr>
            <a:r>
              <a:rPr lang="sk-SK" sz="1400" dirty="0">
                <a:latin typeface="Avenir"/>
                <a:ea typeface="Avenir"/>
                <a:cs typeface="Avenir"/>
                <a:sym typeface="Avenir"/>
              </a:rPr>
              <a:t>Inšpiruje nás a vedie základná otázka: Ako sa dnes na rôznych úrovniach (od miestnej až po univerzálnu) uskutočňuje „spoločné kráčanie“, ktoré umožňuje Cirkvi ohlasovať evanjelium v súlade s misiou, ktorá jej bola zverená; a aké kroky nás Duch pozýva vykonať, aby sme rástli ako synodálna Cirkev?</a:t>
            </a:r>
            <a:endParaRPr dirty="0"/>
          </a:p>
          <a:p>
            <a:pPr marL="0" lvl="0" indent="0" algn="r" rtl="0">
              <a:lnSpc>
                <a:spcPct val="115000"/>
              </a:lnSpc>
              <a:spcBef>
                <a:spcPts val="0"/>
              </a:spcBef>
              <a:spcAft>
                <a:spcPts val="0"/>
              </a:spcAft>
              <a:buClr>
                <a:schemeClr val="dk1"/>
              </a:buClr>
              <a:buSzPct val="91476"/>
              <a:buNone/>
            </a:pPr>
            <a:r>
              <a:rPr lang="es-ES" sz="1300" dirty="0">
                <a:latin typeface="Avenir"/>
                <a:ea typeface="Avenir"/>
                <a:cs typeface="Avenir"/>
                <a:sym typeface="Avenir"/>
              </a:rPr>
              <a:t>(</a:t>
            </a:r>
            <a:r>
              <a:rPr lang="es-ES" sz="1300" i="1" dirty="0">
                <a:latin typeface="Avenir"/>
                <a:ea typeface="Avenir"/>
                <a:cs typeface="Avenir"/>
                <a:sym typeface="Avenir"/>
              </a:rPr>
              <a:t>PD</a:t>
            </a:r>
            <a:r>
              <a:rPr lang="es-ES" sz="1300" dirty="0">
                <a:latin typeface="Avenir"/>
                <a:ea typeface="Avenir"/>
                <a:cs typeface="Avenir"/>
                <a:sym typeface="Avenir"/>
              </a:rPr>
              <a:t>, 2)</a:t>
            </a:r>
            <a:endParaRPr sz="1300" dirty="0">
              <a:latin typeface="Avenir"/>
              <a:ea typeface="Avenir"/>
              <a:cs typeface="Avenir"/>
              <a:sym typeface="Avenir"/>
            </a:endParaRPr>
          </a:p>
        </p:txBody>
      </p:sp>
      <p:sp>
        <p:nvSpPr>
          <p:cNvPr id="214" name="Google Shape;214;p1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14</a:t>
            </a:fld>
            <a:endParaRPr/>
          </a:p>
        </p:txBody>
      </p:sp>
      <p:sp>
        <p:nvSpPr>
          <p:cNvPr id="215" name="Google Shape;215;p14"/>
          <p:cNvSpPr txBox="1"/>
          <p:nvPr/>
        </p:nvSpPr>
        <p:spPr>
          <a:xfrm>
            <a:off x="280266" y="2178902"/>
            <a:ext cx="4330691" cy="723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36"/>
              <a:buFont typeface="Arial"/>
              <a:buNone/>
            </a:pPr>
            <a:r>
              <a:rPr lang="sk-SK" sz="1900" b="1" i="0" u="none" strike="noStrike" cap="none" dirty="0">
                <a:solidFill>
                  <a:schemeClr val="dk1"/>
                </a:solidFill>
                <a:latin typeface="Avenir"/>
                <a:ea typeface="Avenir"/>
                <a:cs typeface="Avenir"/>
                <a:sym typeface="Avenir"/>
              </a:rPr>
              <a:t>Základná otázka pre konzultácie s Božím ľudom</a:t>
            </a:r>
            <a:endParaRPr sz="1900" b="1" i="0" u="none" strike="noStrike" cap="none" dirty="0">
              <a:solidFill>
                <a:schemeClr val="dk1"/>
              </a:solidFill>
              <a:latin typeface="Avenir"/>
              <a:ea typeface="Avenir"/>
              <a:cs typeface="Avenir"/>
              <a:sym typeface="Avenir"/>
            </a:endParaRPr>
          </a:p>
        </p:txBody>
      </p:sp>
      <p:sp>
        <p:nvSpPr>
          <p:cNvPr id="216" name="Google Shape;216;p14"/>
          <p:cNvSpPr txBox="1"/>
          <p:nvPr/>
        </p:nvSpPr>
        <p:spPr>
          <a:xfrm>
            <a:off x="280266" y="2902609"/>
            <a:ext cx="4416374" cy="1661666"/>
          </a:xfrm>
          <a:prstGeom prst="rect">
            <a:avLst/>
          </a:prstGeom>
          <a:noFill/>
          <a:ln>
            <a:noFill/>
          </a:ln>
        </p:spPr>
        <p:txBody>
          <a:bodyPr spcFirstLastPara="1" wrap="square" lIns="91425" tIns="91425" rIns="91425" bIns="91425" anchor="ctr" anchorCtr="0">
            <a:normAutofit/>
          </a:bodyPr>
          <a:lstStyle/>
          <a:p>
            <a:pPr marL="152400" marR="0" lvl="0" indent="0" algn="just" rtl="0">
              <a:lnSpc>
                <a:spcPct val="115000"/>
              </a:lnSpc>
              <a:spcBef>
                <a:spcPts val="0"/>
              </a:spcBef>
              <a:spcAft>
                <a:spcPts val="0"/>
              </a:spcAft>
              <a:buClr>
                <a:srgbClr val="DE8F32"/>
              </a:buClr>
              <a:buSzPts val="1200"/>
              <a:buFont typeface="Helvetica Neue"/>
              <a:buNone/>
            </a:pPr>
            <a:r>
              <a:rPr lang="sk-SK" i="1" dirty="0">
                <a:latin typeface="Avenir"/>
                <a:ea typeface="Avenir"/>
                <a:cs typeface="Avenir"/>
                <a:sym typeface="Avenir"/>
              </a:rPr>
              <a:t>S</a:t>
            </a:r>
            <a:r>
              <a:rPr lang="es-ES" sz="1400" b="0" i="1" u="none" strike="noStrike" cap="none" dirty="0">
                <a:solidFill>
                  <a:srgbClr val="000000"/>
                </a:solidFill>
                <a:latin typeface="Avenir"/>
                <a:ea typeface="Avenir"/>
                <a:cs typeface="Avenir"/>
                <a:sym typeface="Avenir"/>
              </a:rPr>
              <a:t>ynod</a:t>
            </a:r>
            <a:r>
              <a:rPr lang="sk-SK" sz="1400" b="0" i="1" u="none" strike="noStrike" cap="none" dirty="0" err="1">
                <a:solidFill>
                  <a:srgbClr val="000000"/>
                </a:solidFill>
                <a:latin typeface="Avenir"/>
                <a:ea typeface="Avenir"/>
                <a:cs typeface="Avenir"/>
                <a:sym typeface="Avenir"/>
              </a:rPr>
              <a:t>álna</a:t>
            </a:r>
            <a:r>
              <a:rPr lang="sk-SK" sz="1400" b="0" i="1" u="none" strike="noStrike" cap="none" dirty="0">
                <a:solidFill>
                  <a:srgbClr val="000000"/>
                </a:solidFill>
                <a:latin typeface="Avenir"/>
                <a:ea typeface="Avenir"/>
                <a:cs typeface="Avenir"/>
                <a:sym typeface="Avenir"/>
              </a:rPr>
              <a:t> cirkev,</a:t>
            </a:r>
            <a:r>
              <a:rPr lang="es-ES" sz="1400" b="0" i="1" u="none" strike="noStrike" cap="none" dirty="0">
                <a:solidFill>
                  <a:srgbClr val="000000"/>
                </a:solidFill>
                <a:latin typeface="Avenir"/>
                <a:ea typeface="Avenir"/>
                <a:cs typeface="Avenir"/>
                <a:sym typeface="Avenir"/>
              </a:rPr>
              <a:t> </a:t>
            </a:r>
            <a:r>
              <a:rPr lang="sk-SK" sz="1400" b="0" i="1" u="none" strike="noStrike" cap="none" dirty="0">
                <a:solidFill>
                  <a:srgbClr val="000000"/>
                </a:solidFill>
                <a:latin typeface="Avenir"/>
                <a:ea typeface="Avenir"/>
                <a:cs typeface="Avenir"/>
                <a:sym typeface="Avenir"/>
              </a:rPr>
              <a:t>pri ohlasovaní evanjelia „kráča spoločne“.</a:t>
            </a:r>
            <a:r>
              <a:rPr lang="es-ES" sz="1400" b="0" i="1" u="none" strike="noStrike" cap="none" dirty="0">
                <a:solidFill>
                  <a:srgbClr val="000000"/>
                </a:solidFill>
                <a:latin typeface="Avenir"/>
                <a:ea typeface="Avenir"/>
                <a:cs typeface="Avenir"/>
                <a:sym typeface="Avenir"/>
              </a:rPr>
              <a:t> </a:t>
            </a:r>
            <a:r>
              <a:rPr lang="sk-SK" sz="1400" b="0" i="1" u="none" strike="noStrike" cap="none" dirty="0">
                <a:solidFill>
                  <a:srgbClr val="000000"/>
                </a:solidFill>
                <a:latin typeface="Avenir"/>
                <a:ea typeface="Avenir"/>
                <a:cs typeface="Avenir"/>
                <a:sym typeface="Avenir"/>
              </a:rPr>
              <a:t>Ako sa uskutoč</a:t>
            </a:r>
            <a:r>
              <a:rPr lang="sk-SK" i="1" dirty="0">
                <a:latin typeface="Avenir"/>
                <a:ea typeface="Avenir"/>
                <a:cs typeface="Avenir"/>
                <a:sym typeface="Avenir"/>
              </a:rPr>
              <a:t>ňuje toto „spoločné kráčanie“ dnes vo vašej miestnej cirkvi? Aké kroky nás Duch vyzýva urobiť, aby sme rástli v našom „spoločnom kráčaní</a:t>
            </a:r>
            <a:r>
              <a:rPr lang="es-ES" sz="1400" b="0" i="1" u="none" strike="noStrike" cap="none" dirty="0">
                <a:solidFill>
                  <a:srgbClr val="000000"/>
                </a:solidFill>
                <a:latin typeface="Avenir"/>
                <a:ea typeface="Avenir"/>
                <a:cs typeface="Avenir"/>
                <a:sym typeface="Avenir"/>
              </a:rPr>
              <a:t>”? </a:t>
            </a:r>
            <a:endParaRPr sz="1400" b="0" i="0" u="none" strike="noStrike" cap="none" dirty="0">
              <a:solidFill>
                <a:srgbClr val="000000"/>
              </a:solidFill>
              <a:latin typeface="Arial"/>
              <a:ea typeface="Arial"/>
              <a:cs typeface="Arial"/>
              <a:sym typeface="Arial"/>
            </a:endParaRPr>
          </a:p>
          <a:p>
            <a:pPr marL="152400" marR="0" lvl="0" indent="0" algn="r" rtl="0">
              <a:lnSpc>
                <a:spcPct val="115000"/>
              </a:lnSpc>
              <a:spcBef>
                <a:spcPts val="0"/>
              </a:spcBef>
              <a:spcAft>
                <a:spcPts val="0"/>
              </a:spcAft>
              <a:buClr>
                <a:srgbClr val="DE8F32"/>
              </a:buClr>
              <a:buSzPts val="1200"/>
              <a:buFont typeface="Helvetica Neue"/>
              <a:buNone/>
            </a:pPr>
            <a:r>
              <a:rPr lang="es-ES" sz="1300" b="0" i="1" u="none" strike="noStrike" cap="none" dirty="0">
                <a:solidFill>
                  <a:srgbClr val="000000"/>
                </a:solidFill>
                <a:latin typeface="Avenir"/>
                <a:ea typeface="Avenir"/>
                <a:cs typeface="Avenir"/>
                <a:sym typeface="Avenir"/>
              </a:rPr>
              <a:t>(PD, 26)</a:t>
            </a:r>
            <a:endParaRPr sz="1300" b="0" i="1" u="none" strike="noStrike" cap="none" dirty="0">
              <a:solidFill>
                <a:srgbClr val="000000"/>
              </a:solidFill>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p:cNvPicPr preferRelativeResize="0"/>
          <p:nvPr/>
        </p:nvPicPr>
        <p:blipFill rotWithShape="1">
          <a:blip r:embed="rId3">
            <a:alphaModFix/>
          </a:blip>
          <a:srcRect l="29338" t="37563" b="21693"/>
          <a:stretch/>
        </p:blipFill>
        <p:spPr>
          <a:xfrm>
            <a:off x="154100" y="3459925"/>
            <a:ext cx="2080524" cy="1532877"/>
          </a:xfrm>
          <a:prstGeom prst="rect">
            <a:avLst/>
          </a:prstGeom>
          <a:noFill/>
          <a:ln>
            <a:noFill/>
          </a:ln>
        </p:spPr>
      </p:pic>
      <p:pic>
        <p:nvPicPr>
          <p:cNvPr id="222" name="Google Shape;222;p15"/>
          <p:cNvPicPr preferRelativeResize="0"/>
          <p:nvPr/>
        </p:nvPicPr>
        <p:blipFill rotWithShape="1">
          <a:blip r:embed="rId4">
            <a:alphaModFix/>
          </a:blip>
          <a:srcRect r="11016"/>
          <a:stretch/>
        </p:blipFill>
        <p:spPr>
          <a:xfrm>
            <a:off x="2311325" y="3459925"/>
            <a:ext cx="2080527" cy="1532874"/>
          </a:xfrm>
          <a:prstGeom prst="rect">
            <a:avLst/>
          </a:prstGeom>
          <a:noFill/>
          <a:ln>
            <a:noFill/>
          </a:ln>
        </p:spPr>
      </p:pic>
      <p:pic>
        <p:nvPicPr>
          <p:cNvPr id="223" name="Google Shape;223;p15"/>
          <p:cNvPicPr preferRelativeResize="0"/>
          <p:nvPr/>
        </p:nvPicPr>
        <p:blipFill rotWithShape="1">
          <a:blip r:embed="rId5">
            <a:alphaModFix/>
          </a:blip>
          <a:srcRect l="13156"/>
          <a:stretch/>
        </p:blipFill>
        <p:spPr>
          <a:xfrm>
            <a:off x="154100" y="134850"/>
            <a:ext cx="4237752" cy="3175475"/>
          </a:xfrm>
          <a:prstGeom prst="rect">
            <a:avLst/>
          </a:prstGeom>
          <a:noFill/>
          <a:ln>
            <a:noFill/>
          </a:ln>
        </p:spPr>
      </p:pic>
      <p:pic>
        <p:nvPicPr>
          <p:cNvPr id="224" name="Google Shape;224;p15"/>
          <p:cNvPicPr preferRelativeResize="0"/>
          <p:nvPr/>
        </p:nvPicPr>
        <p:blipFill rotWithShape="1">
          <a:blip r:embed="rId6">
            <a:alphaModFix/>
          </a:blip>
          <a:srcRect l="22868" r="17716"/>
          <a:stretch/>
        </p:blipFill>
        <p:spPr>
          <a:xfrm>
            <a:off x="4557200" y="0"/>
            <a:ext cx="4599875" cy="5143501"/>
          </a:xfrm>
          <a:prstGeom prst="rect">
            <a:avLst/>
          </a:prstGeom>
          <a:noFill/>
          <a:ln>
            <a:noFill/>
          </a:ln>
        </p:spPr>
      </p:pic>
      <p:sp>
        <p:nvSpPr>
          <p:cNvPr id="225" name="Google Shape;225;p15"/>
          <p:cNvSpPr txBox="1">
            <a:spLocks noGrp="1"/>
          </p:cNvSpPr>
          <p:nvPr>
            <p:ph type="body" idx="1"/>
          </p:nvPr>
        </p:nvSpPr>
        <p:spPr>
          <a:xfrm>
            <a:off x="4411176" y="664630"/>
            <a:ext cx="4745899" cy="3024501"/>
          </a:xfrm>
          <a:prstGeom prst="rect">
            <a:avLst/>
          </a:prstGeom>
          <a:solidFill>
            <a:schemeClr val="lt1"/>
          </a:solidFill>
          <a:ln>
            <a:noFill/>
          </a:ln>
        </p:spPr>
        <p:txBody>
          <a:bodyPr spcFirstLastPara="1" wrap="square" lIns="91425" tIns="91425" rIns="91425" bIns="91425" anchor="ctr" anchorCtr="0">
            <a:noAutofit/>
          </a:bodyPr>
          <a:lstStyle/>
          <a:p>
            <a:pPr marL="152400" lvl="0" indent="0" algn="just" rtl="0">
              <a:lnSpc>
                <a:spcPct val="115000"/>
              </a:lnSpc>
              <a:spcBef>
                <a:spcPts val="0"/>
              </a:spcBef>
              <a:spcAft>
                <a:spcPts val="0"/>
              </a:spcAft>
              <a:buSzPts val="1200"/>
              <a:buNone/>
            </a:pPr>
            <a:r>
              <a:rPr lang="sk-SK" sz="1600" dirty="0">
                <a:latin typeface="Avenir"/>
                <a:ea typeface="Avenir"/>
                <a:cs typeface="Avenir"/>
                <a:sym typeface="Avenir"/>
              </a:rPr>
              <a:t>„</a:t>
            </a:r>
            <a:r>
              <a:rPr lang="sk-SK" sz="1600" b="1" dirty="0">
                <a:latin typeface="Avenir"/>
                <a:ea typeface="Avenir"/>
                <a:cs typeface="Avenir"/>
                <a:sym typeface="Avenir"/>
              </a:rPr>
              <a:t>Cieľom synody</a:t>
            </a:r>
            <a:r>
              <a:rPr lang="es-ES" sz="1600" dirty="0">
                <a:latin typeface="Avenir"/>
                <a:ea typeface="Avenir"/>
                <a:cs typeface="Avenir"/>
                <a:sym typeface="Avenir"/>
              </a:rPr>
              <a:t>, </a:t>
            </a:r>
            <a:r>
              <a:rPr lang="sk-SK" sz="1600" dirty="0">
                <a:latin typeface="Avenir"/>
                <a:ea typeface="Avenir"/>
                <a:cs typeface="Avenir"/>
                <a:sym typeface="Avenir"/>
              </a:rPr>
              <a:t>a</a:t>
            </a:r>
            <a:r>
              <a:rPr lang="es-ES" sz="1600" dirty="0">
                <a:latin typeface="Avenir"/>
                <a:ea typeface="Avenir"/>
                <a:cs typeface="Avenir"/>
                <a:sym typeface="Avenir"/>
              </a:rPr>
              <a:t> t</a:t>
            </a:r>
            <a:r>
              <a:rPr lang="sk-SK" sz="1600" dirty="0" err="1">
                <a:latin typeface="Avenir"/>
                <a:ea typeface="Avenir"/>
                <a:cs typeface="Avenir"/>
                <a:sym typeface="Avenir"/>
              </a:rPr>
              <a:t>eda</a:t>
            </a:r>
            <a:r>
              <a:rPr lang="sk-SK" sz="1600" dirty="0">
                <a:latin typeface="Avenir"/>
                <a:ea typeface="Avenir"/>
                <a:cs typeface="Avenir"/>
                <a:sym typeface="Avenir"/>
              </a:rPr>
              <a:t> tejto konzultácie</a:t>
            </a:r>
            <a:r>
              <a:rPr lang="es-ES" sz="1600" dirty="0">
                <a:latin typeface="Avenir"/>
                <a:ea typeface="Avenir"/>
                <a:cs typeface="Avenir"/>
                <a:sym typeface="Avenir"/>
              </a:rPr>
              <a:t>, </a:t>
            </a:r>
            <a:r>
              <a:rPr lang="sk-SK" sz="1600" dirty="0">
                <a:latin typeface="Avenir"/>
                <a:ea typeface="Avenir"/>
                <a:cs typeface="Avenir"/>
                <a:sym typeface="Avenir"/>
              </a:rPr>
              <a:t>nie je produkovať </a:t>
            </a:r>
            <a:r>
              <a:rPr lang="es-ES" sz="1600" dirty="0">
                <a:latin typeface="Avenir"/>
                <a:ea typeface="Avenir"/>
                <a:cs typeface="Avenir"/>
                <a:sym typeface="Avenir"/>
              </a:rPr>
              <a:t>d</a:t>
            </a:r>
            <a:r>
              <a:rPr lang="sk-SK" sz="1600" dirty="0" err="1">
                <a:latin typeface="Avenir"/>
                <a:ea typeface="Avenir"/>
                <a:cs typeface="Avenir"/>
                <a:sym typeface="Avenir"/>
              </a:rPr>
              <a:t>ok</a:t>
            </a:r>
            <a:r>
              <a:rPr lang="es-ES" sz="1600" dirty="0">
                <a:latin typeface="Avenir"/>
                <a:ea typeface="Avenir"/>
                <a:cs typeface="Avenir"/>
                <a:sym typeface="Avenir"/>
              </a:rPr>
              <a:t>ument</a:t>
            </a:r>
            <a:r>
              <a:rPr lang="sk-SK" sz="1600" dirty="0">
                <a:latin typeface="Avenir"/>
                <a:ea typeface="Avenir"/>
                <a:cs typeface="Avenir"/>
                <a:sym typeface="Avenir"/>
              </a:rPr>
              <a:t>y</a:t>
            </a:r>
            <a:r>
              <a:rPr lang="es-ES" sz="1600" dirty="0">
                <a:latin typeface="Avenir"/>
                <a:ea typeface="Avenir"/>
                <a:cs typeface="Avenir"/>
                <a:sym typeface="Avenir"/>
              </a:rPr>
              <a:t>, </a:t>
            </a:r>
            <a:r>
              <a:rPr lang="sk-SK" sz="1600" dirty="0">
                <a:latin typeface="Avenir"/>
                <a:ea typeface="Avenir"/>
                <a:cs typeface="Avenir"/>
                <a:sym typeface="Avenir"/>
              </a:rPr>
              <a:t>ale</a:t>
            </a:r>
            <a:r>
              <a:rPr lang="es-ES" sz="1600" dirty="0">
                <a:latin typeface="Avenir"/>
                <a:ea typeface="Avenir"/>
                <a:cs typeface="Avenir"/>
                <a:sym typeface="Avenir"/>
              </a:rPr>
              <a:t> </a:t>
            </a:r>
            <a:r>
              <a:rPr lang="sk-SK" sz="1600" dirty="0">
                <a:latin typeface="Avenir"/>
                <a:ea typeface="Avenir"/>
                <a:cs typeface="Avenir"/>
                <a:sym typeface="Avenir"/>
              </a:rPr>
              <a:t>„dať vypučať snom, </a:t>
            </a:r>
            <a:r>
              <a:rPr lang="sk-SK" sz="1600" b="1" dirty="0">
                <a:latin typeface="Avenir"/>
                <a:ea typeface="Avenir"/>
                <a:cs typeface="Avenir"/>
                <a:sym typeface="Avenir"/>
              </a:rPr>
              <a:t>vzbudiť proroctvá a videnia</a:t>
            </a:r>
            <a:r>
              <a:rPr lang="es-ES" sz="1600" b="1" dirty="0">
                <a:latin typeface="Avenir"/>
                <a:ea typeface="Avenir"/>
                <a:cs typeface="Avenir"/>
                <a:sym typeface="Avenir"/>
              </a:rPr>
              <a:t>, </a:t>
            </a:r>
            <a:r>
              <a:rPr lang="sk-SK" sz="1600" b="1" dirty="0">
                <a:latin typeface="Avenir"/>
                <a:ea typeface="Avenir"/>
                <a:cs typeface="Avenir"/>
                <a:sym typeface="Avenir"/>
              </a:rPr>
              <a:t>dať rozkvitnúť </a:t>
            </a:r>
            <a:r>
              <a:rPr lang="sk-SK" sz="1600" b="1" dirty="0" err="1">
                <a:latin typeface="Avenir"/>
                <a:ea typeface="Avenir"/>
                <a:cs typeface="Avenir"/>
                <a:sym typeface="Avenir"/>
              </a:rPr>
              <a:t>nádejám</a:t>
            </a:r>
            <a:r>
              <a:rPr lang="es-ES" sz="1600" dirty="0">
                <a:latin typeface="Avenir"/>
                <a:ea typeface="Avenir"/>
                <a:cs typeface="Avenir"/>
                <a:sym typeface="Avenir"/>
              </a:rPr>
              <a:t>, </a:t>
            </a:r>
            <a:r>
              <a:rPr lang="sk-SK" sz="1600" dirty="0">
                <a:latin typeface="Avenir"/>
                <a:ea typeface="Avenir"/>
                <a:cs typeface="Avenir"/>
                <a:sym typeface="Avenir"/>
              </a:rPr>
              <a:t>podnietiť dôveru</a:t>
            </a:r>
            <a:r>
              <a:rPr lang="es-ES" sz="1600" dirty="0">
                <a:latin typeface="Avenir"/>
                <a:ea typeface="Avenir"/>
                <a:cs typeface="Avenir"/>
                <a:sym typeface="Avenir"/>
              </a:rPr>
              <a:t>, </a:t>
            </a:r>
            <a:r>
              <a:rPr lang="sk-SK" sz="1600" dirty="0">
                <a:latin typeface="Avenir"/>
                <a:ea typeface="Avenir"/>
                <a:cs typeface="Avenir"/>
                <a:sym typeface="Avenir"/>
              </a:rPr>
              <a:t>obviazať rany</a:t>
            </a:r>
            <a:r>
              <a:rPr lang="es-ES" sz="1600" dirty="0">
                <a:latin typeface="Avenir"/>
                <a:ea typeface="Avenir"/>
                <a:cs typeface="Avenir"/>
                <a:sym typeface="Avenir"/>
              </a:rPr>
              <a:t>, </a:t>
            </a:r>
            <a:r>
              <a:rPr lang="sk-SK" sz="1600" dirty="0">
                <a:latin typeface="Avenir"/>
                <a:ea typeface="Avenir"/>
                <a:cs typeface="Avenir"/>
                <a:sym typeface="Avenir"/>
              </a:rPr>
              <a:t>previazať vzťahy</a:t>
            </a:r>
            <a:r>
              <a:rPr lang="es-ES" sz="1600" dirty="0">
                <a:latin typeface="Avenir"/>
                <a:ea typeface="Avenir"/>
                <a:cs typeface="Avenir"/>
                <a:sym typeface="Avenir"/>
              </a:rPr>
              <a:t>, </a:t>
            </a:r>
            <a:r>
              <a:rPr lang="sk-SK" sz="1600" dirty="0">
                <a:latin typeface="Avenir"/>
                <a:ea typeface="Avenir"/>
                <a:cs typeface="Avenir"/>
                <a:sym typeface="Avenir"/>
              </a:rPr>
              <a:t>vzbudiť úsvit nádeje</a:t>
            </a:r>
            <a:r>
              <a:rPr lang="es-ES" sz="1600" dirty="0">
                <a:latin typeface="Avenir"/>
                <a:ea typeface="Avenir"/>
                <a:cs typeface="Avenir"/>
                <a:sym typeface="Avenir"/>
              </a:rPr>
              <a:t>, a</a:t>
            </a:r>
            <a:r>
              <a:rPr lang="sk-SK" sz="1600" dirty="0">
                <a:latin typeface="Avenir"/>
                <a:ea typeface="Avenir"/>
                <a:cs typeface="Avenir"/>
                <a:sym typeface="Avenir"/>
              </a:rPr>
              <a:t> učiť sa jeden od druhého</a:t>
            </a:r>
            <a:r>
              <a:rPr lang="es-ES" sz="1600" dirty="0">
                <a:latin typeface="Avenir"/>
                <a:ea typeface="Avenir"/>
                <a:cs typeface="Avenir"/>
                <a:sym typeface="Avenir"/>
              </a:rPr>
              <a:t> </a:t>
            </a:r>
            <a:r>
              <a:rPr lang="sk-SK" sz="1600" b="1" dirty="0">
                <a:latin typeface="Avenir"/>
                <a:ea typeface="Avenir"/>
                <a:cs typeface="Avenir"/>
                <a:sym typeface="Avenir"/>
              </a:rPr>
              <a:t>a vytvoriť pozitívne </a:t>
            </a:r>
            <a:r>
              <a:rPr lang="sk-SK" sz="1600" b="1" dirty="0" smtClean="0">
                <a:latin typeface="Avenir"/>
                <a:ea typeface="Avenir"/>
                <a:cs typeface="Avenir"/>
                <a:sym typeface="Avenir"/>
              </a:rPr>
              <a:t>vnímanie, </a:t>
            </a:r>
            <a:r>
              <a:rPr lang="sk-SK" sz="1600" dirty="0">
                <a:latin typeface="Avenir"/>
                <a:ea typeface="Avenir"/>
                <a:cs typeface="Avenir"/>
                <a:sym typeface="Avenir"/>
              </a:rPr>
              <a:t>ktoré</a:t>
            </a:r>
            <a:r>
              <a:rPr lang="es-ES" sz="1600" dirty="0">
                <a:latin typeface="Avenir"/>
                <a:ea typeface="Avenir"/>
                <a:cs typeface="Avenir"/>
                <a:sym typeface="Avenir"/>
              </a:rPr>
              <a:t> </a:t>
            </a:r>
            <a:r>
              <a:rPr lang="sk-SK" sz="1600" dirty="0">
                <a:latin typeface="Avenir"/>
                <a:ea typeface="Avenir"/>
                <a:cs typeface="Avenir"/>
                <a:sym typeface="Avenir"/>
              </a:rPr>
              <a:t>osvieti mysle, zahreje srdcia, navráti silu rukám.</a:t>
            </a:r>
            <a:r>
              <a:rPr lang="es-ES" sz="1600" dirty="0">
                <a:latin typeface="Avenir"/>
                <a:ea typeface="Avenir"/>
                <a:cs typeface="Avenir"/>
                <a:sym typeface="Avenir"/>
              </a:rPr>
              <a:t>” </a:t>
            </a:r>
            <a:endParaRPr dirty="0"/>
          </a:p>
          <a:p>
            <a:pPr marL="152400" lvl="0" indent="0" algn="r" rtl="0">
              <a:lnSpc>
                <a:spcPct val="115000"/>
              </a:lnSpc>
              <a:spcBef>
                <a:spcPts val="0"/>
              </a:spcBef>
              <a:spcAft>
                <a:spcPts val="0"/>
              </a:spcAft>
              <a:buSzPts val="1200"/>
              <a:buNone/>
            </a:pPr>
            <a:r>
              <a:rPr lang="es-ES" sz="1600" dirty="0">
                <a:latin typeface="Avenir"/>
                <a:ea typeface="Avenir"/>
                <a:cs typeface="Avenir"/>
                <a:sym typeface="Avenir"/>
              </a:rPr>
              <a:t>(</a:t>
            </a:r>
            <a:r>
              <a:rPr lang="es-ES" sz="1600" i="1" dirty="0">
                <a:latin typeface="Avenir"/>
                <a:ea typeface="Avenir"/>
                <a:cs typeface="Avenir"/>
                <a:sym typeface="Avenir"/>
              </a:rPr>
              <a:t>PD</a:t>
            </a:r>
            <a:r>
              <a:rPr lang="es-ES" sz="1600" dirty="0">
                <a:latin typeface="Avenir"/>
                <a:ea typeface="Avenir"/>
                <a:cs typeface="Avenir"/>
                <a:sym typeface="Avenir"/>
              </a:rPr>
              <a:t>, 32)</a:t>
            </a:r>
            <a:endParaRPr sz="1600" dirty="0">
              <a:latin typeface="Avenir"/>
              <a:ea typeface="Avenir"/>
              <a:cs typeface="Avenir"/>
              <a:sym typeface="Avenir"/>
            </a:endParaRPr>
          </a:p>
        </p:txBody>
      </p:sp>
      <p:sp>
        <p:nvSpPr>
          <p:cNvPr id="226" name="Google Shape;226;p1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15</a:t>
            </a:fld>
            <a:endParaRPr/>
          </a:p>
        </p:txBody>
      </p:sp>
      <p:sp>
        <p:nvSpPr>
          <p:cNvPr id="227" name="Google Shape;227;p15"/>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15</a:t>
            </a:fld>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16</a:t>
            </a:fld>
            <a:endParaRPr/>
          </a:p>
        </p:txBody>
      </p:sp>
      <p:pic>
        <p:nvPicPr>
          <p:cNvPr id="3" name="Obrázok 2">
            <a:extLst>
              <a:ext uri="{FF2B5EF4-FFF2-40B4-BE49-F238E27FC236}">
                <a16:creationId xmlns:a16="http://schemas.microsoft.com/office/drawing/2014/main" xmlns="" id="{668C4EB0-08EF-49CB-9785-52B8AA2017B5}"/>
              </a:ext>
            </a:extLst>
          </p:cNvPr>
          <p:cNvPicPr>
            <a:picLocks noChangeAspect="1"/>
          </p:cNvPicPr>
          <p:nvPr/>
        </p:nvPicPr>
        <p:blipFill>
          <a:blip r:embed="rId3"/>
          <a:stretch>
            <a:fillRect/>
          </a:stretch>
        </p:blipFill>
        <p:spPr>
          <a:xfrm>
            <a:off x="1649557" y="0"/>
            <a:ext cx="5844886"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body" idx="1"/>
          </p:nvPr>
        </p:nvSpPr>
        <p:spPr>
          <a:xfrm>
            <a:off x="852825" y="1378634"/>
            <a:ext cx="3411600" cy="2855741"/>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a:pPr>
            <a:r>
              <a:rPr lang="sk-SK" sz="1400" dirty="0"/>
              <a:t>Výzva kráčať spoločne</a:t>
            </a:r>
            <a:endParaRPr sz="1400" dirty="0"/>
          </a:p>
          <a:p>
            <a:pPr marL="457200" lvl="0" indent="-304800" algn="l" rtl="0">
              <a:lnSpc>
                <a:spcPct val="115000"/>
              </a:lnSpc>
              <a:spcBef>
                <a:spcPts val="0"/>
              </a:spcBef>
              <a:spcAft>
                <a:spcPts val="0"/>
              </a:spcAft>
              <a:buSzPts val="1200"/>
              <a:buFont typeface="Arial"/>
              <a:buAutoNum type="romanUcPeriod"/>
            </a:pPr>
            <a:r>
              <a:rPr lang="sk-SK" sz="1400" dirty="0"/>
              <a:t>K</a:t>
            </a:r>
            <a:r>
              <a:rPr lang="es-ES" sz="1400" dirty="0"/>
              <a:t>on</a:t>
            </a:r>
            <a:r>
              <a:rPr lang="sk-SK" sz="1400" dirty="0" err="1"/>
              <a:t>štitutívne</a:t>
            </a:r>
            <a:r>
              <a:rPr lang="sk-SK" sz="1400" dirty="0"/>
              <a:t> synodálna Cirkev</a:t>
            </a:r>
            <a:endParaRPr sz="1400" dirty="0"/>
          </a:p>
          <a:p>
            <a:pPr marL="457200" lvl="0" indent="-304800" algn="l" rtl="0">
              <a:lnSpc>
                <a:spcPct val="115000"/>
              </a:lnSpc>
              <a:spcBef>
                <a:spcPts val="0"/>
              </a:spcBef>
              <a:spcAft>
                <a:spcPts val="0"/>
              </a:spcAft>
              <a:buSzPts val="1200"/>
              <a:buFont typeface="Arial"/>
              <a:buAutoNum type="romanUcPeriod"/>
            </a:pPr>
            <a:r>
              <a:rPr lang="sk-SK" sz="1400" dirty="0"/>
              <a:t>Počúvanie Písma</a:t>
            </a:r>
            <a:endParaRPr sz="1400" dirty="0"/>
          </a:p>
          <a:p>
            <a:pPr marL="914400" lvl="1" indent="-304800" algn="l" rtl="0">
              <a:lnSpc>
                <a:spcPct val="115000"/>
              </a:lnSpc>
              <a:spcBef>
                <a:spcPts val="0"/>
              </a:spcBef>
              <a:spcAft>
                <a:spcPts val="0"/>
              </a:spcAft>
              <a:buSzPts val="1200"/>
              <a:buFont typeface="Arial"/>
              <a:buAutoNum type="alphaUcPeriod"/>
            </a:pPr>
            <a:r>
              <a:rPr lang="es-ES" sz="1400" dirty="0"/>
              <a:t>Je</a:t>
            </a:r>
            <a:r>
              <a:rPr lang="sk-SK" sz="1400" dirty="0" err="1"/>
              <a:t>žiš</a:t>
            </a:r>
            <a:r>
              <a:rPr lang="es-ES" sz="1400" dirty="0"/>
              <a:t>, </a:t>
            </a:r>
            <a:r>
              <a:rPr lang="sk-SK" sz="1400" dirty="0"/>
              <a:t>zástup</a:t>
            </a:r>
            <a:r>
              <a:rPr lang="es-ES" sz="1400" dirty="0"/>
              <a:t>, </a:t>
            </a:r>
            <a:r>
              <a:rPr lang="sk-SK" sz="1400" dirty="0"/>
              <a:t>apoštoli</a:t>
            </a:r>
            <a:endParaRPr sz="1400" dirty="0"/>
          </a:p>
          <a:p>
            <a:pPr marL="914400" lvl="1" indent="-304800" algn="l" rtl="0">
              <a:lnSpc>
                <a:spcPct val="115000"/>
              </a:lnSpc>
              <a:spcBef>
                <a:spcPts val="0"/>
              </a:spcBef>
              <a:spcAft>
                <a:spcPts val="0"/>
              </a:spcAft>
              <a:buSzPts val="1200"/>
              <a:buFont typeface="Arial"/>
              <a:buAutoNum type="alphaUcPeriod"/>
            </a:pPr>
            <a:r>
              <a:rPr lang="es-ES" sz="1400" dirty="0"/>
              <a:t>D</a:t>
            </a:r>
            <a:r>
              <a:rPr lang="sk-SK" sz="1400" dirty="0" err="1"/>
              <a:t>vojaká</a:t>
            </a:r>
            <a:r>
              <a:rPr lang="sk-SK" sz="1400" dirty="0"/>
              <a:t> dynamika obrátenia: </a:t>
            </a:r>
            <a:r>
              <a:rPr lang="es-ES" sz="1400" dirty="0"/>
              <a:t>Peter a </a:t>
            </a:r>
            <a:r>
              <a:rPr lang="sk-SK" sz="1400" dirty="0"/>
              <a:t>K</a:t>
            </a:r>
            <a:r>
              <a:rPr lang="es-ES" sz="1400" dirty="0"/>
              <a:t>orn</a:t>
            </a:r>
            <a:r>
              <a:rPr lang="sk-SK" sz="1400" dirty="0" err="1"/>
              <a:t>élius</a:t>
            </a:r>
            <a:r>
              <a:rPr lang="es-ES" sz="1400" dirty="0"/>
              <a:t>s </a:t>
            </a:r>
            <a:r>
              <a:rPr lang="sk-SK" sz="1400" dirty="0"/>
              <a:t>(</a:t>
            </a:r>
            <a:r>
              <a:rPr lang="sk-SK" sz="1400" i="1" dirty="0" smtClean="0"/>
              <a:t>Sk </a:t>
            </a:r>
            <a:r>
              <a:rPr lang="sk-SK" sz="1400" dirty="0" smtClean="0"/>
              <a:t>10</a:t>
            </a:r>
            <a:r>
              <a:rPr lang="es-ES" sz="1400" dirty="0"/>
              <a:t>)</a:t>
            </a:r>
            <a:endParaRPr sz="1400" dirty="0"/>
          </a:p>
          <a:p>
            <a:pPr marL="457200" lvl="0" indent="-304800" algn="l" rtl="0">
              <a:lnSpc>
                <a:spcPct val="115000"/>
              </a:lnSpc>
              <a:spcBef>
                <a:spcPts val="0"/>
              </a:spcBef>
              <a:spcAft>
                <a:spcPts val="0"/>
              </a:spcAft>
              <a:buSzPts val="1200"/>
              <a:buFont typeface="Arial"/>
              <a:buAutoNum type="romanUcPeriod"/>
            </a:pPr>
            <a:r>
              <a:rPr lang="es-ES" sz="1400" dirty="0"/>
              <a:t>Synodalit</a:t>
            </a:r>
            <a:r>
              <a:rPr lang="sk-SK" sz="1400" dirty="0"/>
              <a:t>a</a:t>
            </a:r>
            <a:r>
              <a:rPr lang="es-ES" sz="1400" dirty="0"/>
              <a:t> </a:t>
            </a:r>
            <a:r>
              <a:rPr lang="sk-SK" sz="1400" dirty="0"/>
              <a:t>v</a:t>
            </a:r>
            <a:r>
              <a:rPr lang="es-ES" sz="1400" dirty="0"/>
              <a:t> </a:t>
            </a:r>
            <a:r>
              <a:rPr lang="sk-SK" sz="1400" dirty="0"/>
              <a:t>akcii</a:t>
            </a:r>
            <a:r>
              <a:rPr lang="es-ES" sz="1400" dirty="0"/>
              <a:t>: </a:t>
            </a:r>
            <a:r>
              <a:rPr lang="sk-SK" sz="1400" dirty="0"/>
              <a:t>cesty pre konzultácie s Božím ľudom</a:t>
            </a:r>
            <a:endParaRPr sz="1400" dirty="0"/>
          </a:p>
        </p:txBody>
      </p:sp>
      <p:sp>
        <p:nvSpPr>
          <p:cNvPr id="239" name="Google Shape;239;p17"/>
          <p:cNvSpPr txBox="1">
            <a:spLocks noGrp="1"/>
          </p:cNvSpPr>
          <p:nvPr>
            <p:ph type="subTitle" idx="2"/>
          </p:nvPr>
        </p:nvSpPr>
        <p:spPr>
          <a:xfrm>
            <a:off x="852825" y="597301"/>
            <a:ext cx="3252600" cy="63362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s-ES" sz="2200" b="1" dirty="0">
                <a:latin typeface="Helvetica Neue"/>
                <a:ea typeface="Helvetica Neue"/>
                <a:cs typeface="Helvetica Neue"/>
                <a:sym typeface="Helvetica Neue"/>
              </a:rPr>
              <a:t>Pr</a:t>
            </a:r>
            <a:r>
              <a:rPr lang="sk-SK" sz="2200" b="1" dirty="0" err="1">
                <a:latin typeface="Helvetica Neue"/>
                <a:ea typeface="Helvetica Neue"/>
                <a:cs typeface="Helvetica Neue"/>
                <a:sym typeface="Helvetica Neue"/>
              </a:rPr>
              <a:t>ípravný</a:t>
            </a:r>
            <a:r>
              <a:rPr lang="sk-SK" sz="2200" b="1" dirty="0">
                <a:latin typeface="Helvetica Neue"/>
                <a:ea typeface="Helvetica Neue"/>
                <a:cs typeface="Helvetica Neue"/>
                <a:sym typeface="Helvetica Neue"/>
              </a:rPr>
              <a:t> d</a:t>
            </a:r>
            <a:r>
              <a:rPr lang="es-ES" sz="2200" b="1" dirty="0">
                <a:latin typeface="Helvetica Neue"/>
                <a:ea typeface="Helvetica Neue"/>
                <a:cs typeface="Helvetica Neue"/>
                <a:sym typeface="Helvetica Neue"/>
              </a:rPr>
              <a:t>o</a:t>
            </a:r>
            <a:r>
              <a:rPr lang="sk-SK" sz="2200" b="1" dirty="0">
                <a:latin typeface="Helvetica Neue"/>
                <a:ea typeface="Helvetica Neue"/>
                <a:cs typeface="Helvetica Neue"/>
                <a:sym typeface="Helvetica Neue"/>
              </a:rPr>
              <a:t>k</a:t>
            </a:r>
            <a:r>
              <a:rPr lang="es-ES" sz="2200" b="1" dirty="0">
                <a:latin typeface="Helvetica Neue"/>
                <a:ea typeface="Helvetica Neue"/>
                <a:cs typeface="Helvetica Neue"/>
                <a:sym typeface="Helvetica Neue"/>
              </a:rPr>
              <a:t>ument</a:t>
            </a:r>
            <a:endParaRPr dirty="0"/>
          </a:p>
        </p:txBody>
      </p:sp>
      <p:sp>
        <p:nvSpPr>
          <p:cNvPr id="240" name="Google Shape;240;p1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17</a:t>
            </a:fld>
            <a:endParaRPr/>
          </a:p>
        </p:txBody>
      </p:sp>
      <p:sp>
        <p:nvSpPr>
          <p:cNvPr id="241" name="Google Shape;241;p17"/>
          <p:cNvSpPr txBox="1">
            <a:spLocks noGrp="1"/>
          </p:cNvSpPr>
          <p:nvPr>
            <p:ph type="body" idx="3"/>
          </p:nvPr>
        </p:nvSpPr>
        <p:spPr>
          <a:xfrm>
            <a:off x="4697050" y="1230923"/>
            <a:ext cx="3411600" cy="3003452"/>
          </a:xfrm>
          <a:prstGeom prst="rect">
            <a:avLst/>
          </a:prstGeom>
          <a:noFill/>
          <a:ln>
            <a:noFill/>
          </a:ln>
        </p:spPr>
        <p:txBody>
          <a:bodyPr spcFirstLastPara="1" wrap="square" lIns="91425" tIns="91425" rIns="91425" bIns="91425" anchor="ctr" anchorCtr="0">
            <a:normAutofit lnSpcReduction="10000"/>
          </a:bodyPr>
          <a:lstStyle/>
          <a:p>
            <a:pPr marL="457200" lvl="0" indent="-304800" algn="l" rtl="0">
              <a:lnSpc>
                <a:spcPct val="115000"/>
              </a:lnSpc>
              <a:spcBef>
                <a:spcPts val="0"/>
              </a:spcBef>
              <a:spcAft>
                <a:spcPts val="0"/>
              </a:spcAft>
              <a:buSzPct val="81081"/>
              <a:buFont typeface="Arial"/>
              <a:buAutoNum type="romanUcPeriod"/>
            </a:pPr>
            <a:r>
              <a:rPr lang="sk-SK" sz="1600" dirty="0"/>
              <a:t>Úvod</a:t>
            </a:r>
            <a:endParaRPr sz="1600" dirty="0"/>
          </a:p>
          <a:p>
            <a:pPr marL="457200" lvl="0" indent="-304800" algn="l" rtl="0">
              <a:lnSpc>
                <a:spcPct val="115000"/>
              </a:lnSpc>
              <a:spcBef>
                <a:spcPts val="0"/>
              </a:spcBef>
              <a:spcAft>
                <a:spcPts val="0"/>
              </a:spcAft>
              <a:buSzPct val="81081"/>
              <a:buFont typeface="Arial"/>
              <a:buAutoNum type="romanUcPeriod"/>
            </a:pPr>
            <a:r>
              <a:rPr lang="es-ES" sz="1600" dirty="0"/>
              <a:t>Princ</a:t>
            </a:r>
            <a:r>
              <a:rPr lang="sk-SK" sz="1600" dirty="0" err="1"/>
              <a:t>ípy</a:t>
            </a:r>
            <a:r>
              <a:rPr lang="sk-SK" sz="1600" dirty="0"/>
              <a:t> synodálneho procesu</a:t>
            </a:r>
            <a:endParaRPr sz="1600" dirty="0"/>
          </a:p>
          <a:p>
            <a:pPr marL="457200" lvl="0" indent="-304800" algn="l" rtl="0">
              <a:lnSpc>
                <a:spcPct val="115000"/>
              </a:lnSpc>
              <a:spcBef>
                <a:spcPts val="0"/>
              </a:spcBef>
              <a:spcAft>
                <a:spcPts val="0"/>
              </a:spcAft>
              <a:buSzPct val="81081"/>
              <a:buFont typeface="Arial"/>
              <a:buAutoNum type="romanUcPeriod"/>
            </a:pPr>
            <a:r>
              <a:rPr lang="sk-SK" sz="1600" dirty="0"/>
              <a:t>Synodálny proces</a:t>
            </a:r>
            <a:endParaRPr sz="1600" dirty="0"/>
          </a:p>
          <a:p>
            <a:pPr marL="457200" lvl="0" indent="-304800" algn="l" rtl="0">
              <a:lnSpc>
                <a:spcPct val="115000"/>
              </a:lnSpc>
              <a:spcBef>
                <a:spcPts val="0"/>
              </a:spcBef>
              <a:spcAft>
                <a:spcPts val="0"/>
              </a:spcAft>
              <a:buSzPct val="81081"/>
              <a:buFont typeface="Arial"/>
              <a:buAutoNum type="romanUcPeriod"/>
            </a:pPr>
            <a:r>
              <a:rPr lang="sk-SK" sz="1600" dirty="0"/>
              <a:t>Kráčať po synodálnej ceste v diecézach</a:t>
            </a:r>
            <a:endParaRPr sz="1600" dirty="0"/>
          </a:p>
          <a:p>
            <a:pPr marL="457200" lvl="0" indent="-304800" algn="l" rtl="0">
              <a:lnSpc>
                <a:spcPct val="115000"/>
              </a:lnSpc>
              <a:spcBef>
                <a:spcPts val="0"/>
              </a:spcBef>
              <a:spcAft>
                <a:spcPts val="0"/>
              </a:spcAft>
              <a:buSzPct val="81081"/>
              <a:buFont typeface="Arial"/>
              <a:buAutoNum type="romanUcPeriod"/>
            </a:pPr>
            <a:r>
              <a:rPr lang="sk-SK" sz="1600" dirty="0"/>
              <a:t>Zdroje na organizáciu synodálneho procesu</a:t>
            </a:r>
            <a:endParaRPr dirty="0"/>
          </a:p>
          <a:p>
            <a:pPr marL="152400" lvl="0" indent="0" algn="l" rtl="0">
              <a:lnSpc>
                <a:spcPct val="115000"/>
              </a:lnSpc>
              <a:spcBef>
                <a:spcPts val="0"/>
              </a:spcBef>
              <a:spcAft>
                <a:spcPts val="0"/>
              </a:spcAft>
              <a:buSzPct val="92664"/>
              <a:buNone/>
            </a:pPr>
            <a:endParaRPr sz="1400" dirty="0"/>
          </a:p>
          <a:p>
            <a:pPr marL="152400" lvl="0" indent="0" algn="l" rtl="0">
              <a:lnSpc>
                <a:spcPct val="115000"/>
              </a:lnSpc>
              <a:spcBef>
                <a:spcPts val="0"/>
              </a:spcBef>
              <a:spcAft>
                <a:spcPts val="0"/>
              </a:spcAft>
              <a:buSzPct val="92664"/>
              <a:buNone/>
            </a:pPr>
            <a:r>
              <a:rPr lang="es-ES" sz="1400" b="1" i="1" dirty="0">
                <a:latin typeface="Helvetica Neue"/>
                <a:ea typeface="Helvetica Neue"/>
                <a:cs typeface="Helvetica Neue"/>
                <a:sym typeface="Helvetica Neue"/>
              </a:rPr>
              <a:t>+ </a:t>
            </a:r>
            <a:r>
              <a:rPr lang="sk-SK" sz="1400" b="1" i="1" dirty="0">
                <a:latin typeface="Helvetica Neue"/>
                <a:ea typeface="Helvetica Neue"/>
                <a:cs typeface="Helvetica Neue"/>
                <a:sym typeface="Helvetica Neue"/>
              </a:rPr>
              <a:t>Prílohy,</a:t>
            </a:r>
            <a:r>
              <a:rPr lang="es-ES" sz="1400" b="1" i="1" dirty="0">
                <a:latin typeface="Helvetica Neue"/>
                <a:ea typeface="Helvetica Neue"/>
                <a:cs typeface="Helvetica Neue"/>
                <a:sym typeface="Helvetica Neue"/>
              </a:rPr>
              <a:t> materi</a:t>
            </a:r>
            <a:r>
              <a:rPr lang="sk-SK" sz="1400" b="1" i="1" dirty="0" err="1">
                <a:latin typeface="Helvetica Neue"/>
                <a:ea typeface="Helvetica Neue"/>
                <a:cs typeface="Helvetica Neue"/>
                <a:sym typeface="Helvetica Neue"/>
              </a:rPr>
              <a:t>ály</a:t>
            </a:r>
            <a:r>
              <a:rPr lang="es-ES" sz="1400" b="1" i="1" dirty="0">
                <a:latin typeface="Helvetica Neue"/>
                <a:ea typeface="Helvetica Neue"/>
                <a:cs typeface="Helvetica Neue"/>
                <a:sym typeface="Helvetica Neue"/>
              </a:rPr>
              <a:t>, a </a:t>
            </a:r>
            <a:r>
              <a:rPr lang="sk-SK" sz="1400" b="1" i="1" dirty="0">
                <a:latin typeface="Helvetica Neue"/>
                <a:ea typeface="Helvetica Neue"/>
                <a:cs typeface="Helvetica Neue"/>
                <a:sym typeface="Helvetica Neue"/>
              </a:rPr>
              <a:t>nástroje</a:t>
            </a:r>
            <a:r>
              <a:rPr lang="es-ES" sz="1400" b="1" i="1" dirty="0">
                <a:latin typeface="Helvetica Neue"/>
                <a:ea typeface="Helvetica Neue"/>
                <a:cs typeface="Helvetica Neue"/>
                <a:sym typeface="Helvetica Neue"/>
              </a:rPr>
              <a:t> (bibli</a:t>
            </a:r>
            <a:r>
              <a:rPr lang="sk-SK" sz="1400" b="1" i="1" dirty="0" err="1">
                <a:latin typeface="Helvetica Neue"/>
                <a:ea typeface="Helvetica Neue"/>
                <a:cs typeface="Helvetica Neue"/>
                <a:sym typeface="Helvetica Neue"/>
              </a:rPr>
              <a:t>cké</a:t>
            </a:r>
            <a:r>
              <a:rPr lang="es-ES" sz="1400" b="1" i="1" dirty="0">
                <a:latin typeface="Helvetica Neue"/>
                <a:ea typeface="Helvetica Neue"/>
                <a:cs typeface="Helvetica Neue"/>
                <a:sym typeface="Helvetica Neue"/>
              </a:rPr>
              <a:t>, liturgi</a:t>
            </a:r>
            <a:r>
              <a:rPr lang="sk-SK" sz="1400" b="1" i="1" dirty="0" err="1">
                <a:latin typeface="Helvetica Neue"/>
                <a:ea typeface="Helvetica Neue"/>
                <a:cs typeface="Helvetica Neue"/>
                <a:sym typeface="Helvetica Neue"/>
              </a:rPr>
              <a:t>cké</a:t>
            </a:r>
            <a:r>
              <a:rPr lang="es-ES" sz="1400" b="1" i="1" dirty="0">
                <a:latin typeface="Helvetica Neue"/>
                <a:ea typeface="Helvetica Neue"/>
                <a:cs typeface="Helvetica Neue"/>
                <a:sym typeface="Helvetica Neue"/>
              </a:rPr>
              <a:t>, metodologic</a:t>
            </a:r>
            <a:r>
              <a:rPr lang="sk-SK" sz="1400" b="1" i="1" dirty="0">
                <a:latin typeface="Helvetica Neue"/>
                <a:ea typeface="Helvetica Neue"/>
                <a:cs typeface="Helvetica Neue"/>
                <a:sym typeface="Helvetica Neue"/>
              </a:rPr>
              <a:t>ké</a:t>
            </a:r>
            <a:r>
              <a:rPr lang="es-ES" sz="1400" b="1" i="1" dirty="0">
                <a:latin typeface="Helvetica Neue"/>
                <a:ea typeface="Helvetica Neue"/>
                <a:cs typeface="Helvetica Neue"/>
                <a:sym typeface="Helvetica Neue"/>
              </a:rPr>
              <a:t> a pra</a:t>
            </a:r>
            <a:r>
              <a:rPr lang="sk-SK" sz="1400" b="1" i="1" dirty="0" err="1">
                <a:latin typeface="Helvetica Neue"/>
                <a:ea typeface="Helvetica Neue"/>
                <a:cs typeface="Helvetica Neue"/>
                <a:sym typeface="Helvetica Neue"/>
              </a:rPr>
              <a:t>ktické</a:t>
            </a:r>
            <a:r>
              <a:rPr lang="sk-SK" sz="1400" b="1" i="1" dirty="0">
                <a:latin typeface="Helvetica Neue"/>
                <a:ea typeface="Helvetica Neue"/>
                <a:cs typeface="Helvetica Neue"/>
                <a:sym typeface="Helvetica Neue"/>
              </a:rPr>
              <a:t> zdroje</a:t>
            </a:r>
            <a:r>
              <a:rPr lang="es-ES" sz="1400" b="1" i="1" dirty="0">
                <a:latin typeface="Helvetica Neue"/>
                <a:ea typeface="Helvetica Neue"/>
                <a:cs typeface="Helvetica Neue"/>
                <a:sym typeface="Helvetica Neue"/>
              </a:rPr>
              <a:t>, </a:t>
            </a:r>
            <a:r>
              <a:rPr lang="sk-SK" sz="1400" b="1" i="1" dirty="0" err="1">
                <a:latin typeface="Helvetica Neue"/>
                <a:ea typeface="Helvetica Neue"/>
                <a:cs typeface="Helvetica Neue"/>
                <a:sym typeface="Helvetica Neue"/>
              </a:rPr>
              <a:t>atď</a:t>
            </a:r>
            <a:r>
              <a:rPr lang="es-ES" sz="1400" b="1" i="1" dirty="0">
                <a:latin typeface="Helvetica Neue"/>
                <a:ea typeface="Helvetica Neue"/>
                <a:cs typeface="Helvetica Neue"/>
                <a:sym typeface="Helvetica Neue"/>
              </a:rPr>
              <a:t>.)</a:t>
            </a:r>
            <a:endParaRPr sz="1400" b="1" dirty="0">
              <a:latin typeface="Helvetica Neue"/>
              <a:ea typeface="Helvetica Neue"/>
              <a:cs typeface="Helvetica Neue"/>
              <a:sym typeface="Helvetica Neue"/>
            </a:endParaRPr>
          </a:p>
        </p:txBody>
      </p:sp>
      <p:sp>
        <p:nvSpPr>
          <p:cNvPr id="242" name="Google Shape;242;p17"/>
          <p:cNvSpPr txBox="1"/>
          <p:nvPr/>
        </p:nvSpPr>
        <p:spPr>
          <a:xfrm>
            <a:off x="4697050" y="597301"/>
            <a:ext cx="3252600" cy="528114"/>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Helvetica Neue"/>
              <a:buNone/>
            </a:pPr>
            <a:r>
              <a:rPr lang="es-ES" sz="2200" b="1" i="0" u="none" strike="noStrike" cap="none">
                <a:solidFill>
                  <a:srgbClr val="666666"/>
                </a:solidFill>
                <a:latin typeface="Helvetica Neue"/>
                <a:ea typeface="Helvetica Neue"/>
                <a:cs typeface="Helvetica Neue"/>
                <a:sym typeface="Helvetica Neue"/>
              </a:rPr>
              <a:t>Vademecum</a:t>
            </a:r>
            <a:endParaRPr sz="2200" b="1" i="0" u="none" strike="noStrike" cap="none">
              <a:solidFill>
                <a:srgbClr val="666666"/>
              </a:solidFill>
              <a:latin typeface="Helvetica Neue"/>
              <a:ea typeface="Helvetica Neue"/>
              <a:cs typeface="Helvetica Neue"/>
              <a:sym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sk-SK" dirty="0">
                <a:latin typeface="Avenir"/>
                <a:ea typeface="Avenir"/>
                <a:cs typeface="Avenir"/>
                <a:sym typeface="Avenir"/>
              </a:rPr>
              <a:t>Ciele synody</a:t>
            </a:r>
            <a:r>
              <a:rPr lang="es-ES" dirty="0">
                <a:latin typeface="Avenir"/>
                <a:ea typeface="Avenir"/>
                <a:cs typeface="Avenir"/>
                <a:sym typeface="Avenir"/>
              </a:rPr>
              <a:t> (</a:t>
            </a:r>
            <a:r>
              <a:rPr lang="es-ES" i="1" dirty="0">
                <a:latin typeface="Avenir"/>
                <a:ea typeface="Avenir"/>
                <a:cs typeface="Avenir"/>
                <a:sym typeface="Avenir"/>
              </a:rPr>
              <a:t>PD,</a:t>
            </a:r>
            <a:r>
              <a:rPr lang="es-ES" dirty="0">
                <a:latin typeface="Avenir"/>
                <a:ea typeface="Avenir"/>
                <a:cs typeface="Avenir"/>
                <a:sym typeface="Avenir"/>
              </a:rPr>
              <a:t> 2)</a:t>
            </a:r>
            <a:endParaRPr dirty="0">
              <a:latin typeface="Avenir"/>
              <a:ea typeface="Avenir"/>
              <a:cs typeface="Avenir"/>
              <a:sym typeface="Avenir"/>
            </a:endParaRPr>
          </a:p>
        </p:txBody>
      </p:sp>
      <p:sp>
        <p:nvSpPr>
          <p:cNvPr id="248" name="Google Shape;248;p1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18</a:t>
            </a:fld>
            <a:endParaRPr/>
          </a:p>
        </p:txBody>
      </p:sp>
      <p:cxnSp>
        <p:nvCxnSpPr>
          <p:cNvPr id="249" name="Google Shape;249;p18"/>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250" name="Google Shape;250;p18"/>
          <p:cNvSpPr txBox="1">
            <a:spLocks noGrp="1"/>
          </p:cNvSpPr>
          <p:nvPr>
            <p:ph type="body" idx="2"/>
          </p:nvPr>
        </p:nvSpPr>
        <p:spPr>
          <a:xfrm>
            <a:off x="496859" y="1105084"/>
            <a:ext cx="8026249" cy="3354374"/>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pripomínať si ako Duch viedol Cirkev na jej ceste </a:t>
            </a:r>
            <a:r>
              <a:rPr lang="sk-SK" sz="1600" dirty="0">
                <a:latin typeface="Avenir"/>
                <a:ea typeface="Avenir"/>
                <a:cs typeface="Avenir"/>
                <a:sym typeface="Avenir"/>
              </a:rPr>
              <a:t>dejinami a ako nás dnes volá, aby sme spoločne svedčili o Božej </a:t>
            </a:r>
            <a:r>
              <a:rPr lang="sk-SK" sz="1600" dirty="0" smtClean="0">
                <a:latin typeface="Avenir"/>
                <a:ea typeface="Avenir"/>
                <a:cs typeface="Avenir"/>
                <a:sym typeface="Avenir"/>
              </a:rPr>
              <a:t>láske;</a:t>
            </a: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prežívať </a:t>
            </a:r>
            <a:r>
              <a:rPr lang="sk-SK" sz="1600" b="1" dirty="0" smtClean="0">
                <a:latin typeface="Avenir"/>
                <a:ea typeface="Avenir"/>
                <a:cs typeface="Avenir"/>
                <a:sym typeface="Avenir"/>
              </a:rPr>
              <a:t>procesy </a:t>
            </a:r>
            <a:r>
              <a:rPr lang="sk-SK" sz="1600" b="1" dirty="0">
                <a:latin typeface="Avenir"/>
                <a:ea typeface="Avenir"/>
                <a:cs typeface="Avenir"/>
                <a:sym typeface="Avenir"/>
              </a:rPr>
              <a:t>v Cirkvi ako par</a:t>
            </a:r>
            <a:r>
              <a:rPr lang="es-ES" sz="1600" b="1" dirty="0">
                <a:latin typeface="Avenir"/>
                <a:ea typeface="Avenir"/>
                <a:cs typeface="Avenir"/>
                <a:sym typeface="Avenir"/>
              </a:rPr>
              <a:t>icipat</a:t>
            </a:r>
            <a:r>
              <a:rPr lang="sk-SK" sz="1600" b="1" dirty="0" err="1">
                <a:latin typeface="Avenir"/>
                <a:ea typeface="Avenir"/>
                <a:cs typeface="Avenir"/>
                <a:sym typeface="Avenir"/>
              </a:rPr>
              <a:t>ívne</a:t>
            </a:r>
            <a:r>
              <a:rPr lang="sk-SK" sz="1600" b="1" dirty="0">
                <a:latin typeface="Avenir"/>
                <a:ea typeface="Avenir"/>
                <a:cs typeface="Avenir"/>
                <a:sym typeface="Avenir"/>
              </a:rPr>
              <a:t> a </a:t>
            </a:r>
            <a:r>
              <a:rPr lang="sk-SK" sz="1600" b="1" dirty="0" err="1">
                <a:latin typeface="Avenir"/>
                <a:ea typeface="Avenir"/>
                <a:cs typeface="Avenir"/>
                <a:sym typeface="Avenir"/>
              </a:rPr>
              <a:t>inkluzívne</a:t>
            </a:r>
            <a:r>
              <a:rPr lang="sk-SK" sz="1600" b="1" dirty="0">
                <a:latin typeface="Avenir"/>
                <a:ea typeface="Avenir"/>
                <a:cs typeface="Avenir"/>
                <a:sym typeface="Avenir"/>
              </a:rPr>
              <a:t>, ktoré každému – </a:t>
            </a:r>
            <a:r>
              <a:rPr lang="sk-SK" sz="1600" dirty="0">
                <a:latin typeface="Avenir"/>
                <a:ea typeface="Avenir"/>
                <a:cs typeface="Avenir"/>
                <a:sym typeface="Avenir"/>
              </a:rPr>
              <a:t>a zvlášť tým, ktorí sa z rôznych dôvodov nachádzajú na okraji – ponúknu príležitosť  vyjadriť sa a </a:t>
            </a:r>
            <a:r>
              <a:rPr lang="sk-SK" sz="1600" dirty="0" smtClean="0">
                <a:latin typeface="Avenir"/>
                <a:ea typeface="Avenir"/>
                <a:cs typeface="Avenir"/>
                <a:sym typeface="Avenir"/>
              </a:rPr>
              <a:t>byť vypočutý</a:t>
            </a:r>
            <a:r>
              <a:rPr lang="sk-SK" sz="1600" dirty="0">
                <a:latin typeface="Avenir"/>
                <a:ea typeface="Avenir"/>
                <a:cs typeface="Avenir"/>
                <a:sym typeface="Avenir"/>
              </a:rPr>
              <a:t>, aby mohol prispieť k budovaniu Božieho ľudu;</a:t>
            </a: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spoznať a oceniť bohatstvo a pestrosť darov a chariziem, </a:t>
            </a:r>
            <a:r>
              <a:rPr lang="sk-SK" sz="1600" dirty="0">
                <a:latin typeface="Avenir"/>
                <a:ea typeface="Avenir"/>
                <a:cs typeface="Avenir"/>
                <a:sym typeface="Avenir"/>
              </a:rPr>
              <a:t>ktoré Duch slobodne šíri, pre dobro spoločenstva a v prospech celej ľudskej rodiny</a:t>
            </a:r>
            <a:r>
              <a:rPr lang="es-ES" sz="1600" dirty="0">
                <a:latin typeface="Avenir"/>
                <a:ea typeface="Avenir"/>
                <a:cs typeface="Avenir"/>
                <a:sym typeface="Avenir"/>
              </a:rPr>
              <a:t>; </a:t>
            </a: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okúsiť </a:t>
            </a:r>
            <a:r>
              <a:rPr lang="sk-SK" sz="1600" b="1" dirty="0" err="1">
                <a:latin typeface="Avenir"/>
                <a:ea typeface="Avenir"/>
                <a:cs typeface="Avenir"/>
                <a:sym typeface="Avenir"/>
              </a:rPr>
              <a:t>participatívne</a:t>
            </a:r>
            <a:r>
              <a:rPr lang="sk-SK" sz="1600" b="1" dirty="0">
                <a:latin typeface="Avenir"/>
                <a:ea typeface="Avenir"/>
                <a:cs typeface="Avenir"/>
                <a:sym typeface="Avenir"/>
              </a:rPr>
              <a:t> spôsoby preberania zodpovednosti </a:t>
            </a:r>
            <a:r>
              <a:rPr lang="sk-SK" sz="1600" dirty="0">
                <a:latin typeface="Avenir"/>
                <a:ea typeface="Avenir"/>
                <a:cs typeface="Avenir"/>
                <a:sym typeface="Avenir"/>
              </a:rPr>
              <a:t>v ohlasovaní evanjelia</a:t>
            </a:r>
            <a:r>
              <a:rPr lang="sk-SK" sz="1600" b="1" dirty="0">
                <a:latin typeface="Avenir"/>
                <a:ea typeface="Avenir"/>
                <a:cs typeface="Avenir"/>
                <a:sym typeface="Avenir"/>
              </a:rPr>
              <a:t> </a:t>
            </a:r>
            <a:r>
              <a:rPr lang="sk-SK" sz="1600" dirty="0">
                <a:latin typeface="Avenir"/>
                <a:ea typeface="Avenir"/>
                <a:cs typeface="Avenir"/>
                <a:sym typeface="Avenir"/>
              </a:rPr>
              <a:t>a v úsilí o budovanie krajšieho a obývateľnejšieho </a:t>
            </a:r>
            <a:r>
              <a:rPr lang="sk-SK" sz="1600" dirty="0" smtClean="0">
                <a:latin typeface="Avenir"/>
                <a:ea typeface="Avenir"/>
                <a:cs typeface="Avenir"/>
                <a:sym typeface="Avenir"/>
              </a:rPr>
              <a:t>sveta;</a:t>
            </a:r>
            <a:endParaRPr sz="1600"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5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5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Effect transition="in" filter="fade">
                                      <p:cBhvr>
                                        <p:cTn id="22" dur="500"/>
                                        <p:tgtEl>
                                          <p:spTgt spid="2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sk-SK" dirty="0">
                <a:latin typeface="Avenir"/>
                <a:ea typeface="Avenir"/>
                <a:cs typeface="Avenir"/>
                <a:sym typeface="Avenir"/>
              </a:rPr>
              <a:t>Ciele synody</a:t>
            </a:r>
            <a:r>
              <a:rPr lang="es-ES" dirty="0">
                <a:latin typeface="Avenir"/>
                <a:ea typeface="Avenir"/>
                <a:cs typeface="Avenir"/>
                <a:sym typeface="Avenir"/>
              </a:rPr>
              <a:t> (</a:t>
            </a:r>
            <a:r>
              <a:rPr lang="es-ES" i="1" dirty="0">
                <a:latin typeface="Avenir"/>
                <a:ea typeface="Avenir"/>
                <a:cs typeface="Avenir"/>
                <a:sym typeface="Avenir"/>
              </a:rPr>
              <a:t>PD,</a:t>
            </a:r>
            <a:r>
              <a:rPr lang="es-ES" dirty="0">
                <a:latin typeface="Avenir"/>
                <a:ea typeface="Avenir"/>
                <a:cs typeface="Avenir"/>
                <a:sym typeface="Avenir"/>
              </a:rPr>
              <a:t> 2)</a:t>
            </a:r>
            <a:endParaRPr dirty="0">
              <a:latin typeface="Avenir"/>
              <a:ea typeface="Avenir"/>
              <a:cs typeface="Avenir"/>
              <a:sym typeface="Avenir"/>
            </a:endParaRPr>
          </a:p>
        </p:txBody>
      </p:sp>
      <p:sp>
        <p:nvSpPr>
          <p:cNvPr id="256" name="Google Shape;256;p1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19</a:t>
            </a:fld>
            <a:endParaRPr/>
          </a:p>
        </p:txBody>
      </p:sp>
      <p:cxnSp>
        <p:nvCxnSpPr>
          <p:cNvPr id="257" name="Google Shape;257;p19"/>
          <p:cNvCxnSpPr/>
          <p:nvPr/>
        </p:nvCxnSpPr>
        <p:spPr>
          <a:xfrm>
            <a:off x="3340411" y="4938255"/>
            <a:ext cx="2186400" cy="0"/>
          </a:xfrm>
          <a:prstGeom prst="straightConnector1">
            <a:avLst/>
          </a:prstGeom>
          <a:noFill/>
          <a:ln w="28575" cap="flat" cmpd="sng">
            <a:solidFill>
              <a:srgbClr val="DE8F32"/>
            </a:solidFill>
            <a:prstDash val="dot"/>
            <a:round/>
            <a:headEnd type="none" w="sm" len="sm"/>
            <a:tailEnd type="none" w="sm" len="sm"/>
          </a:ln>
        </p:spPr>
      </p:cxnSp>
      <p:sp>
        <p:nvSpPr>
          <p:cNvPr id="258" name="Google Shape;258;p19"/>
          <p:cNvSpPr txBox="1">
            <a:spLocks noGrp="1"/>
          </p:cNvSpPr>
          <p:nvPr>
            <p:ph type="body" idx="2"/>
          </p:nvPr>
        </p:nvSpPr>
        <p:spPr>
          <a:xfrm>
            <a:off x="496859" y="988093"/>
            <a:ext cx="8026249" cy="3808607"/>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Char char="●"/>
            </a:pPr>
            <a:r>
              <a:rPr lang="sk-SK" sz="1600" b="1" dirty="0">
                <a:latin typeface="Avenir"/>
                <a:ea typeface="Avenir"/>
                <a:cs typeface="Avenir"/>
                <a:sym typeface="Avenir"/>
              </a:rPr>
              <a:t>preveriť ako sa v Cirkvi vykonáva zodpovednosť a moc, a tiež preskúmať štruktúry, ktoré to riadia</a:t>
            </a:r>
            <a:r>
              <a:rPr lang="es-ES" sz="1600" dirty="0">
                <a:latin typeface="Avenir"/>
                <a:ea typeface="Avenir"/>
                <a:cs typeface="Avenir"/>
                <a:sym typeface="Avenir"/>
              </a:rPr>
              <a:t>, </a:t>
            </a:r>
            <a:r>
              <a:rPr lang="sk-SK" sz="1600" dirty="0">
                <a:latin typeface="Avenir"/>
                <a:ea typeface="Avenir"/>
                <a:cs typeface="Avenir"/>
                <a:sym typeface="Avenir"/>
              </a:rPr>
              <a:t>aby sa tak odhalili predsudky a pokrivená prax, ktorá nie je zakotvená v evanjeliu;</a:t>
            </a:r>
            <a:endParaRPr sz="1600" dirty="0">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sk-SK" sz="1600" b="1" dirty="0">
                <a:latin typeface="Avenir"/>
                <a:ea typeface="Avenir"/>
                <a:cs typeface="Avenir"/>
                <a:sym typeface="Avenir"/>
              </a:rPr>
              <a:t>potvrdiť kresťanské spoločenstvo ako dôveryhodný subjekt a spoľahlivého partnera</a:t>
            </a:r>
            <a:r>
              <a:rPr lang="es-ES" sz="1600" b="1" dirty="0">
                <a:latin typeface="Avenir"/>
                <a:ea typeface="Avenir"/>
                <a:cs typeface="Avenir"/>
                <a:sym typeface="Avenir"/>
              </a:rPr>
              <a:t> </a:t>
            </a:r>
            <a:r>
              <a:rPr lang="sk-SK" sz="1600" dirty="0">
                <a:latin typeface="Avenir"/>
                <a:ea typeface="Avenir"/>
                <a:cs typeface="Avenir"/>
                <a:sym typeface="Avenir"/>
              </a:rPr>
              <a:t>na</a:t>
            </a:r>
            <a:r>
              <a:rPr lang="es-ES" sz="1600" dirty="0">
                <a:latin typeface="Avenir"/>
                <a:ea typeface="Avenir"/>
                <a:cs typeface="Avenir"/>
                <a:sym typeface="Avenir"/>
              </a:rPr>
              <a:t> </a:t>
            </a:r>
            <a:r>
              <a:rPr lang="sk-SK" sz="1600" dirty="0">
                <a:latin typeface="Avenir"/>
                <a:ea typeface="Avenir"/>
                <a:cs typeface="Avenir"/>
                <a:sym typeface="Avenir"/>
              </a:rPr>
              <a:t>ceste sociálneho dialógu</a:t>
            </a:r>
            <a:r>
              <a:rPr lang="es-ES" sz="1600" dirty="0">
                <a:latin typeface="Avenir"/>
                <a:ea typeface="Avenir"/>
                <a:cs typeface="Avenir"/>
                <a:sym typeface="Avenir"/>
              </a:rPr>
              <a:t>, </a:t>
            </a:r>
            <a:r>
              <a:rPr lang="sk-SK" sz="1600" dirty="0">
                <a:latin typeface="Avenir"/>
                <a:ea typeface="Avenir"/>
                <a:cs typeface="Avenir"/>
                <a:sym typeface="Avenir"/>
              </a:rPr>
              <a:t>uzdravenia</a:t>
            </a:r>
            <a:r>
              <a:rPr lang="es-ES" sz="1600" dirty="0">
                <a:latin typeface="Avenir"/>
                <a:ea typeface="Avenir"/>
                <a:cs typeface="Avenir"/>
                <a:sym typeface="Avenir"/>
              </a:rPr>
              <a:t>, </a:t>
            </a:r>
            <a:r>
              <a:rPr lang="sk-SK" sz="1600" dirty="0">
                <a:latin typeface="Avenir"/>
                <a:ea typeface="Avenir"/>
                <a:cs typeface="Avenir"/>
                <a:sym typeface="Avenir"/>
              </a:rPr>
              <a:t>zmierenia</a:t>
            </a:r>
            <a:r>
              <a:rPr lang="es-ES" sz="1600" dirty="0">
                <a:latin typeface="Avenir"/>
                <a:ea typeface="Avenir"/>
                <a:cs typeface="Avenir"/>
                <a:sym typeface="Avenir"/>
              </a:rPr>
              <a:t>, in</a:t>
            </a:r>
            <a:r>
              <a:rPr lang="sk-SK" sz="1600" dirty="0" err="1">
                <a:latin typeface="Avenir"/>
                <a:ea typeface="Avenir"/>
                <a:cs typeface="Avenir"/>
                <a:sym typeface="Avenir"/>
              </a:rPr>
              <a:t>klúzie</a:t>
            </a:r>
            <a:r>
              <a:rPr lang="es-ES" sz="1600" dirty="0">
                <a:latin typeface="Avenir"/>
                <a:ea typeface="Avenir"/>
                <a:cs typeface="Avenir"/>
                <a:sym typeface="Avenir"/>
              </a:rPr>
              <a:t> a particip</a:t>
            </a:r>
            <a:r>
              <a:rPr lang="sk-SK" sz="1600" dirty="0" err="1">
                <a:latin typeface="Avenir"/>
                <a:ea typeface="Avenir"/>
                <a:cs typeface="Avenir"/>
                <a:sym typeface="Avenir"/>
              </a:rPr>
              <a:t>ácie</a:t>
            </a:r>
            <a:r>
              <a:rPr lang="es-ES" sz="1600" dirty="0">
                <a:latin typeface="Avenir"/>
                <a:ea typeface="Avenir"/>
                <a:cs typeface="Avenir"/>
                <a:sym typeface="Avenir"/>
              </a:rPr>
              <a:t>, </a:t>
            </a:r>
            <a:r>
              <a:rPr lang="sk-SK" sz="1600" dirty="0">
                <a:latin typeface="Avenir"/>
                <a:ea typeface="Avenir"/>
                <a:cs typeface="Avenir"/>
                <a:sym typeface="Avenir"/>
              </a:rPr>
              <a:t>rekonštrukcie demokracie</a:t>
            </a:r>
            <a:r>
              <a:rPr lang="es-ES" sz="1600" dirty="0">
                <a:latin typeface="Avenir"/>
                <a:ea typeface="Avenir"/>
                <a:cs typeface="Avenir"/>
                <a:sym typeface="Avenir"/>
              </a:rPr>
              <a:t>, </a:t>
            </a:r>
            <a:r>
              <a:rPr lang="sk-SK" sz="1600" dirty="0">
                <a:latin typeface="Avenir"/>
                <a:ea typeface="Avenir"/>
                <a:cs typeface="Avenir"/>
                <a:sym typeface="Avenir"/>
              </a:rPr>
              <a:t>podpory bratstva a sociálneho priateľstva;</a:t>
            </a:r>
            <a:endParaRPr sz="1600" dirty="0">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sk-SK" sz="1600" b="1" dirty="0">
                <a:latin typeface="Avenir"/>
                <a:ea typeface="Avenir"/>
                <a:cs typeface="Avenir"/>
                <a:sym typeface="Avenir"/>
              </a:rPr>
              <a:t>ozdraviť vzťahy medzi členmi kresťanského spoločenstva, ako aj medzi kresťanskými komunitami a inými spoločenskými skupinami</a:t>
            </a:r>
            <a:r>
              <a:rPr lang="es-ES" sz="1600" dirty="0">
                <a:latin typeface="Avenir"/>
                <a:ea typeface="Avenir"/>
                <a:cs typeface="Avenir"/>
                <a:sym typeface="Avenir"/>
              </a:rPr>
              <a:t>, </a:t>
            </a:r>
            <a:r>
              <a:rPr lang="sk-SK" sz="1600" dirty="0">
                <a:latin typeface="Avenir"/>
                <a:ea typeface="Avenir"/>
                <a:cs typeface="Avenir"/>
                <a:sym typeface="Avenir"/>
              </a:rPr>
              <a:t>napríklad</a:t>
            </a:r>
            <a:r>
              <a:rPr lang="es-ES" sz="1600" dirty="0">
                <a:latin typeface="Avenir"/>
                <a:ea typeface="Avenir"/>
                <a:cs typeface="Avenir"/>
                <a:sym typeface="Avenir"/>
              </a:rPr>
              <a:t>, </a:t>
            </a:r>
            <a:r>
              <a:rPr lang="sk-SK" sz="1600" dirty="0">
                <a:latin typeface="Avenir"/>
                <a:ea typeface="Avenir"/>
                <a:cs typeface="Avenir"/>
                <a:sym typeface="Avenir"/>
              </a:rPr>
              <a:t>spoločenstvami veriacich iných vyznaní a náboženstiev</a:t>
            </a:r>
            <a:r>
              <a:rPr lang="es-ES" sz="1600" dirty="0">
                <a:latin typeface="Avenir"/>
                <a:ea typeface="Avenir"/>
                <a:cs typeface="Avenir"/>
                <a:sym typeface="Avenir"/>
              </a:rPr>
              <a:t>, </a:t>
            </a:r>
            <a:r>
              <a:rPr lang="sk-SK" sz="1600" dirty="0">
                <a:latin typeface="Avenir"/>
                <a:ea typeface="Avenir"/>
                <a:cs typeface="Avenir"/>
                <a:sym typeface="Avenir"/>
              </a:rPr>
              <a:t>organizáciami občianskej spoločnosti, ľudovými hnutiami, atď.;</a:t>
            </a:r>
            <a:endParaRPr sz="1600" dirty="0">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sk-SK" sz="1600" b="1" dirty="0">
                <a:latin typeface="Avenir"/>
                <a:ea typeface="Avenir"/>
                <a:cs typeface="Avenir"/>
                <a:sym typeface="Avenir"/>
              </a:rPr>
              <a:t>podporiť uznanie a osvojenie si plodov nedávnych synodálnych skúseností </a:t>
            </a:r>
            <a:r>
              <a:rPr lang="es-ES" sz="1600" dirty="0">
                <a:latin typeface="Avenir"/>
                <a:ea typeface="Avenir"/>
                <a:cs typeface="Avenir"/>
                <a:sym typeface="Avenir"/>
              </a:rPr>
              <a:t>n</a:t>
            </a:r>
            <a:r>
              <a:rPr lang="sk-SK" sz="1600" dirty="0">
                <a:latin typeface="Avenir"/>
                <a:ea typeface="Avenir"/>
                <a:cs typeface="Avenir"/>
                <a:sym typeface="Avenir"/>
              </a:rPr>
              <a:t>a</a:t>
            </a:r>
            <a:r>
              <a:rPr lang="es-ES" sz="1600" dirty="0">
                <a:latin typeface="Avenir"/>
                <a:ea typeface="Avenir"/>
                <a:cs typeface="Avenir"/>
                <a:sym typeface="Avenir"/>
              </a:rPr>
              <a:t> </a:t>
            </a:r>
            <a:r>
              <a:rPr lang="sk-SK" sz="1600" dirty="0">
                <a:latin typeface="Avenir"/>
                <a:ea typeface="Avenir"/>
                <a:cs typeface="Avenir"/>
                <a:sym typeface="Avenir"/>
              </a:rPr>
              <a:t>univerzálnej, regionálnej, národnej a miestnej úrovni;</a:t>
            </a:r>
            <a:endParaRPr sz="1600"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500"/>
                                        <p:tgtEl>
                                          <p:spTgt spid="2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8">
                                            <p:txEl>
                                              <p:pRg st="1" end="1"/>
                                            </p:txEl>
                                          </p:spTgt>
                                        </p:tgtEl>
                                        <p:attrNameLst>
                                          <p:attrName>style.visibility</p:attrName>
                                        </p:attrNameLst>
                                      </p:cBhvr>
                                      <p:to>
                                        <p:strVal val="visible"/>
                                      </p:to>
                                    </p:set>
                                    <p:animEffect transition="in" filter="fade">
                                      <p:cBhvr>
                                        <p:cTn id="10" dur="500"/>
                                        <p:tgtEl>
                                          <p:spTgt spid="25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xEl>
                                              <p:pRg st="2" end="2"/>
                                            </p:txEl>
                                          </p:spTgt>
                                        </p:tgtEl>
                                        <p:attrNameLst>
                                          <p:attrName>style.visibility</p:attrName>
                                        </p:attrNameLst>
                                      </p:cBhvr>
                                      <p:to>
                                        <p:strVal val="visible"/>
                                      </p:to>
                                    </p:set>
                                    <p:animEffect transition="in" filter="fade">
                                      <p:cBhvr>
                                        <p:cTn id="13" dur="500"/>
                                        <p:tgtEl>
                                          <p:spTgt spid="25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xEl>
                                              <p:pRg st="3" end="3"/>
                                            </p:txEl>
                                          </p:spTgt>
                                        </p:tgtEl>
                                        <p:attrNameLst>
                                          <p:attrName>style.visibility</p:attrName>
                                        </p:attrNameLst>
                                      </p:cBhvr>
                                      <p:to>
                                        <p:strVal val="visible"/>
                                      </p:to>
                                    </p:set>
                                    <p:animEffect transition="in" filter="fade">
                                      <p:cBhvr>
                                        <p:cTn id="16" dur="500"/>
                                        <p:tgtEl>
                                          <p:spTgt spid="2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body" idx="1"/>
          </p:nvPr>
        </p:nvSpPr>
        <p:spPr>
          <a:xfrm>
            <a:off x="6842234" y="1113709"/>
            <a:ext cx="2301766" cy="2424315"/>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sk-SK" sz="2000" b="1" dirty="0">
                <a:latin typeface="Avenir"/>
                <a:ea typeface="Avenir"/>
                <a:cs typeface="Avenir"/>
                <a:sym typeface="Avenir"/>
              </a:rPr>
              <a:t>Od</a:t>
            </a:r>
            <a:r>
              <a:rPr lang="es-ES" sz="2000" b="1" dirty="0">
                <a:latin typeface="Avenir"/>
                <a:ea typeface="Avenir"/>
                <a:cs typeface="Avenir"/>
                <a:sym typeface="Avenir"/>
              </a:rPr>
              <a:t> Synod</a:t>
            </a:r>
            <a:r>
              <a:rPr lang="sk-SK" sz="2000" b="1" dirty="0">
                <a:latin typeface="Avenir"/>
                <a:ea typeface="Avenir"/>
                <a:cs typeface="Avenir"/>
                <a:sym typeface="Avenir"/>
              </a:rPr>
              <a:t>y o mládeži</a:t>
            </a:r>
            <a:r>
              <a:rPr lang="es-ES" sz="2000" b="1" dirty="0">
                <a:latin typeface="Avenir"/>
                <a:ea typeface="Avenir"/>
                <a:cs typeface="Avenir"/>
                <a:sym typeface="Avenir"/>
              </a:rPr>
              <a:t> a</a:t>
            </a:r>
            <a:r>
              <a:rPr lang="sk-SK" sz="2000" b="1" dirty="0">
                <a:latin typeface="Avenir"/>
                <a:ea typeface="Avenir"/>
                <a:cs typeface="Avenir"/>
                <a:sym typeface="Avenir"/>
              </a:rPr>
              <a:t> Synody o </a:t>
            </a:r>
            <a:r>
              <a:rPr lang="sk-SK" sz="2000" b="1" dirty="0" err="1">
                <a:latin typeface="Avenir"/>
                <a:ea typeface="Avenir"/>
                <a:cs typeface="Avenir"/>
                <a:sym typeface="Avenir"/>
              </a:rPr>
              <a:t>Amazónii</a:t>
            </a:r>
            <a:r>
              <a:rPr lang="sk-SK" sz="2000" b="1" dirty="0">
                <a:latin typeface="Avenir"/>
                <a:ea typeface="Avenir"/>
                <a:cs typeface="Avenir"/>
                <a:sym typeface="Avenir"/>
              </a:rPr>
              <a:t> k Synode o </a:t>
            </a:r>
            <a:br>
              <a:rPr lang="sk-SK" sz="2000" b="1" dirty="0">
                <a:latin typeface="Avenir"/>
                <a:ea typeface="Avenir"/>
                <a:cs typeface="Avenir"/>
                <a:sym typeface="Avenir"/>
              </a:rPr>
            </a:br>
            <a:r>
              <a:rPr lang="sk-SK" sz="2000" b="1" dirty="0" err="1">
                <a:latin typeface="Avenir"/>
                <a:ea typeface="Avenir"/>
                <a:cs typeface="Avenir"/>
                <a:sym typeface="Avenir"/>
              </a:rPr>
              <a:t>synodalite</a:t>
            </a:r>
            <a:endParaRPr dirty="0"/>
          </a:p>
        </p:txBody>
      </p:sp>
      <p:sp>
        <p:nvSpPr>
          <p:cNvPr id="128" name="Google Shape;128;p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a:t>
            </a:fld>
            <a:endParaRPr/>
          </a:p>
        </p:txBody>
      </p:sp>
      <p:pic>
        <p:nvPicPr>
          <p:cNvPr id="129" name="Google Shape;129;p2"/>
          <p:cNvPicPr preferRelativeResize="0"/>
          <p:nvPr/>
        </p:nvPicPr>
        <p:blipFill rotWithShape="1">
          <a:blip r:embed="rId3">
            <a:alphaModFix/>
          </a:blip>
          <a:srcRect/>
          <a:stretch/>
        </p:blipFill>
        <p:spPr>
          <a:xfrm>
            <a:off x="0" y="1458"/>
            <a:ext cx="6842234" cy="514204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a:off x="2354419" y="3462350"/>
            <a:ext cx="2084357" cy="1543876"/>
          </a:xfrm>
          <a:prstGeom prst="rect">
            <a:avLst/>
          </a:prstGeom>
          <a:noFill/>
          <a:ln>
            <a:noFill/>
          </a:ln>
        </p:spPr>
      </p:pic>
      <p:pic>
        <p:nvPicPr>
          <p:cNvPr id="264" name="Google Shape;264;p20"/>
          <p:cNvPicPr preferRelativeResize="0"/>
          <p:nvPr/>
        </p:nvPicPr>
        <p:blipFill rotWithShape="1">
          <a:blip r:embed="rId4">
            <a:alphaModFix/>
          </a:blip>
          <a:srcRect t="14000" b="4505"/>
          <a:stretch/>
        </p:blipFill>
        <p:spPr>
          <a:xfrm>
            <a:off x="4572000" y="0"/>
            <a:ext cx="4585073" cy="2486749"/>
          </a:xfrm>
          <a:prstGeom prst="rect">
            <a:avLst/>
          </a:prstGeom>
          <a:noFill/>
          <a:ln>
            <a:noFill/>
          </a:ln>
        </p:spPr>
      </p:pic>
      <p:pic>
        <p:nvPicPr>
          <p:cNvPr id="265" name="Google Shape;265;p20"/>
          <p:cNvPicPr preferRelativeResize="0"/>
          <p:nvPr/>
        </p:nvPicPr>
        <p:blipFill rotWithShape="1">
          <a:blip r:embed="rId5">
            <a:alphaModFix/>
          </a:blip>
          <a:srcRect l="5736" r="5735"/>
          <a:stretch/>
        </p:blipFill>
        <p:spPr>
          <a:xfrm>
            <a:off x="183725" y="3459925"/>
            <a:ext cx="2035917" cy="1548726"/>
          </a:xfrm>
          <a:prstGeom prst="rect">
            <a:avLst/>
          </a:prstGeom>
          <a:noFill/>
          <a:ln>
            <a:noFill/>
          </a:ln>
        </p:spPr>
      </p:pic>
      <p:pic>
        <p:nvPicPr>
          <p:cNvPr id="266" name="Google Shape;266;p20"/>
          <p:cNvPicPr preferRelativeResize="0"/>
          <p:nvPr/>
        </p:nvPicPr>
        <p:blipFill rotWithShape="1">
          <a:blip r:embed="rId6">
            <a:alphaModFix/>
          </a:blip>
          <a:srcRect t="9317" b="9309"/>
          <a:stretch/>
        </p:blipFill>
        <p:spPr>
          <a:xfrm>
            <a:off x="4572000" y="2656750"/>
            <a:ext cx="4585073" cy="2486750"/>
          </a:xfrm>
          <a:prstGeom prst="rect">
            <a:avLst/>
          </a:prstGeom>
          <a:noFill/>
          <a:ln>
            <a:noFill/>
          </a:ln>
        </p:spPr>
      </p:pic>
      <p:sp>
        <p:nvSpPr>
          <p:cNvPr id="267" name="Google Shape;267;p20"/>
          <p:cNvSpPr txBox="1">
            <a:spLocks noGrp="1"/>
          </p:cNvSpPr>
          <p:nvPr>
            <p:ph type="body" idx="4294967295"/>
          </p:nvPr>
        </p:nvSpPr>
        <p:spPr>
          <a:xfrm>
            <a:off x="183725" y="279159"/>
            <a:ext cx="4194300" cy="3098662"/>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None/>
            </a:pPr>
            <a:r>
              <a:rPr lang="es-ES" sz="1500" b="1" dirty="0">
                <a:solidFill>
                  <a:schemeClr val="dk1"/>
                </a:solidFill>
                <a:latin typeface="Avenir"/>
                <a:ea typeface="Avenir"/>
                <a:cs typeface="Avenir"/>
                <a:sym typeface="Avenir"/>
              </a:rPr>
              <a:t>K</a:t>
            </a:r>
            <a:r>
              <a:rPr lang="sk-SK" sz="1500" b="1" dirty="0" err="1">
                <a:solidFill>
                  <a:schemeClr val="dk1"/>
                </a:solidFill>
                <a:latin typeface="Avenir"/>
                <a:ea typeface="Avenir"/>
                <a:cs typeface="Avenir"/>
                <a:sym typeface="Avenir"/>
              </a:rPr>
              <a:t>ľúčové</a:t>
            </a:r>
            <a:r>
              <a:rPr lang="sk-SK" sz="1500" b="1" dirty="0">
                <a:solidFill>
                  <a:schemeClr val="dk1"/>
                </a:solidFill>
                <a:latin typeface="Avenir"/>
                <a:ea typeface="Avenir"/>
                <a:cs typeface="Avenir"/>
                <a:sym typeface="Avenir"/>
              </a:rPr>
              <a:t> presvedčenia pre </a:t>
            </a:r>
            <a:r>
              <a:rPr lang="sk-SK" sz="1500" b="1" dirty="0" err="1">
                <a:solidFill>
                  <a:schemeClr val="dk1"/>
                </a:solidFill>
                <a:latin typeface="Avenir"/>
                <a:ea typeface="Avenir"/>
                <a:cs typeface="Avenir"/>
                <a:sym typeface="Avenir"/>
              </a:rPr>
              <a:t>sy</a:t>
            </a:r>
            <a:r>
              <a:rPr lang="es-ES" sz="1500" b="1" dirty="0">
                <a:solidFill>
                  <a:schemeClr val="dk1"/>
                </a:solidFill>
                <a:latin typeface="Avenir"/>
                <a:ea typeface="Avenir"/>
                <a:cs typeface="Avenir"/>
                <a:sym typeface="Avenir"/>
              </a:rPr>
              <a:t>nod</a:t>
            </a:r>
            <a:r>
              <a:rPr lang="sk-SK" sz="1500" b="1" dirty="0" err="1">
                <a:solidFill>
                  <a:schemeClr val="dk1"/>
                </a:solidFill>
                <a:latin typeface="Avenir"/>
                <a:ea typeface="Avenir"/>
                <a:cs typeface="Avenir"/>
                <a:sym typeface="Avenir"/>
              </a:rPr>
              <a:t>álnu</a:t>
            </a:r>
            <a:r>
              <a:rPr lang="sk-SK" sz="1500" b="1" dirty="0">
                <a:solidFill>
                  <a:schemeClr val="dk1"/>
                </a:solidFill>
                <a:latin typeface="Avenir"/>
                <a:ea typeface="Avenir"/>
                <a:cs typeface="Avenir"/>
                <a:sym typeface="Avenir"/>
              </a:rPr>
              <a:t> Cirkev</a:t>
            </a:r>
            <a:endParaRPr dirty="0"/>
          </a:p>
          <a:p>
            <a:pPr marL="171450" lvl="0" indent="-101600" algn="l" rtl="0">
              <a:lnSpc>
                <a:spcPct val="115000"/>
              </a:lnSpc>
              <a:spcBef>
                <a:spcPts val="0"/>
              </a:spcBef>
              <a:spcAft>
                <a:spcPts val="0"/>
              </a:spcAft>
              <a:buClr>
                <a:schemeClr val="dk1"/>
              </a:buClr>
              <a:buSzPts val="1100"/>
              <a:buNone/>
            </a:pPr>
            <a:endParaRPr sz="1500" dirty="0">
              <a:solidFill>
                <a:schemeClr val="dk1"/>
              </a:solidFill>
              <a:latin typeface="Avenir"/>
              <a:ea typeface="Avenir"/>
              <a:cs typeface="Avenir"/>
              <a:sym typeface="Avenir"/>
            </a:endParaRPr>
          </a:p>
          <a:p>
            <a:pPr marL="171450" lvl="0" indent="-171450" algn="l" rtl="0">
              <a:lnSpc>
                <a:spcPct val="115000"/>
              </a:lnSpc>
              <a:spcBef>
                <a:spcPts val="0"/>
              </a:spcBef>
              <a:spcAft>
                <a:spcPts val="0"/>
              </a:spcAft>
              <a:buClr>
                <a:schemeClr val="dk1"/>
              </a:buClr>
              <a:buSzPts val="1100"/>
              <a:buChar char="●"/>
            </a:pPr>
            <a:r>
              <a:rPr lang="sk-SK" sz="1500" dirty="0">
                <a:solidFill>
                  <a:schemeClr val="dk1"/>
                </a:solidFill>
                <a:latin typeface="Avenir"/>
                <a:ea typeface="Avenir"/>
                <a:cs typeface="Avenir"/>
                <a:sym typeface="Avenir"/>
              </a:rPr>
              <a:t>Počúvať sa navzájom, aby sme počúvali Ducha </a:t>
            </a:r>
            <a:r>
              <a:rPr lang="sk-SK" sz="1500" dirty="0" smtClean="0">
                <a:solidFill>
                  <a:schemeClr val="dk1"/>
                </a:solidFill>
                <a:latin typeface="Avenir"/>
                <a:ea typeface="Avenir"/>
                <a:cs typeface="Avenir"/>
                <a:sym typeface="Avenir"/>
              </a:rPr>
              <a:t>Svätého</a:t>
            </a:r>
            <a:r>
              <a:rPr lang="es-ES" sz="1500" dirty="0" smtClean="0">
                <a:solidFill>
                  <a:schemeClr val="dk1"/>
                </a:solidFill>
                <a:latin typeface="Avenir"/>
                <a:ea typeface="Avenir"/>
                <a:cs typeface="Avenir"/>
                <a:sym typeface="Avenir"/>
              </a:rPr>
              <a:t> </a:t>
            </a:r>
            <a:endParaRPr dirty="0"/>
          </a:p>
          <a:p>
            <a:pPr marL="171450" lvl="0" indent="-171450" algn="l" rtl="0">
              <a:lnSpc>
                <a:spcPct val="115000"/>
              </a:lnSpc>
              <a:spcBef>
                <a:spcPts val="0"/>
              </a:spcBef>
              <a:spcAft>
                <a:spcPts val="0"/>
              </a:spcAft>
              <a:buClr>
                <a:schemeClr val="dk1"/>
              </a:buClr>
              <a:buSzPts val="1100"/>
              <a:buChar char="●"/>
            </a:pPr>
            <a:r>
              <a:rPr lang="sk-SK" sz="1500" dirty="0">
                <a:latin typeface="Avenir"/>
                <a:ea typeface="Avenir"/>
                <a:cs typeface="Avenir"/>
                <a:sym typeface="Avenir"/>
              </a:rPr>
              <a:t>V duchu modlitby</a:t>
            </a:r>
            <a:r>
              <a:rPr lang="es-ES" sz="1500" dirty="0">
                <a:latin typeface="Avenir"/>
                <a:ea typeface="Avenir"/>
                <a:cs typeface="Avenir"/>
                <a:sym typeface="Avenir"/>
              </a:rPr>
              <a:t>, </a:t>
            </a:r>
            <a:r>
              <a:rPr lang="sk-SK" sz="1500" dirty="0">
                <a:latin typeface="Avenir"/>
                <a:ea typeface="Avenir"/>
                <a:cs typeface="Avenir"/>
                <a:sym typeface="Avenir"/>
              </a:rPr>
              <a:t>zakotvenej v liturgii </a:t>
            </a:r>
            <a:r>
              <a:rPr lang="es-ES" sz="1500" dirty="0">
                <a:latin typeface="Avenir"/>
                <a:ea typeface="Avenir"/>
                <a:cs typeface="Avenir"/>
                <a:sym typeface="Avenir"/>
              </a:rPr>
              <a:t>a</a:t>
            </a:r>
            <a:r>
              <a:rPr lang="sk-SK" sz="1500" dirty="0">
                <a:latin typeface="Avenir"/>
                <a:ea typeface="Avenir"/>
                <a:cs typeface="Avenir"/>
                <a:sym typeface="Avenir"/>
              </a:rPr>
              <a:t> Božom slove</a:t>
            </a:r>
            <a:endParaRPr sz="1500" dirty="0">
              <a:solidFill>
                <a:schemeClr val="dk1"/>
              </a:solidFill>
              <a:latin typeface="Avenir"/>
              <a:ea typeface="Avenir"/>
              <a:cs typeface="Avenir"/>
              <a:sym typeface="Avenir"/>
            </a:endParaRPr>
          </a:p>
          <a:p>
            <a:pPr marL="171450" lvl="0" indent="-171450" algn="l" rtl="0">
              <a:lnSpc>
                <a:spcPct val="115000"/>
              </a:lnSpc>
              <a:spcBef>
                <a:spcPts val="0"/>
              </a:spcBef>
              <a:spcAft>
                <a:spcPts val="0"/>
              </a:spcAft>
              <a:buClr>
                <a:schemeClr val="dk1"/>
              </a:buClr>
              <a:buSzPts val="1100"/>
              <a:buChar char="●"/>
            </a:pPr>
            <a:r>
              <a:rPr lang="sk-SK" sz="1500" dirty="0">
                <a:solidFill>
                  <a:schemeClr val="dk1"/>
                </a:solidFill>
                <a:latin typeface="Avenir"/>
                <a:ea typeface="Avenir"/>
                <a:cs typeface="Avenir"/>
                <a:sym typeface="Avenir"/>
              </a:rPr>
              <a:t>Vzájomne zdieľaná skúsenosť, nielen vyplnenie dotazníka</a:t>
            </a:r>
            <a:endParaRPr dirty="0"/>
          </a:p>
          <a:p>
            <a:pPr marL="171450" lvl="0" indent="-171450" algn="l" rtl="0">
              <a:lnSpc>
                <a:spcPct val="115000"/>
              </a:lnSpc>
              <a:spcBef>
                <a:spcPts val="0"/>
              </a:spcBef>
              <a:spcAft>
                <a:spcPts val="0"/>
              </a:spcAft>
              <a:buClr>
                <a:schemeClr val="dk1"/>
              </a:buClr>
              <a:buSzPts val="1100"/>
              <a:buChar char="●"/>
            </a:pPr>
            <a:r>
              <a:rPr lang="sk-SK" sz="1500" dirty="0">
                <a:latin typeface="Avenir"/>
                <a:ea typeface="Avenir"/>
                <a:cs typeface="Avenir"/>
                <a:sym typeface="Avenir"/>
              </a:rPr>
              <a:t>P</a:t>
            </a:r>
            <a:r>
              <a:rPr lang="es-ES" sz="1500" dirty="0">
                <a:latin typeface="Avenir"/>
                <a:ea typeface="Avenir"/>
                <a:cs typeface="Avenir"/>
                <a:sym typeface="Avenir"/>
              </a:rPr>
              <a:t>roces, </a:t>
            </a:r>
            <a:r>
              <a:rPr lang="sk-SK" sz="1500" dirty="0">
                <a:latin typeface="Avenir"/>
                <a:ea typeface="Avenir"/>
                <a:cs typeface="Avenir"/>
                <a:sym typeface="Avenir"/>
              </a:rPr>
              <a:t>nie jednorazová udalosť</a:t>
            </a:r>
            <a:endParaRPr dirty="0"/>
          </a:p>
          <a:p>
            <a:pPr marL="171450" lvl="0" indent="-171450" algn="l" rtl="0">
              <a:lnSpc>
                <a:spcPct val="115000"/>
              </a:lnSpc>
              <a:spcBef>
                <a:spcPts val="0"/>
              </a:spcBef>
              <a:spcAft>
                <a:spcPts val="0"/>
              </a:spcAft>
              <a:buClr>
                <a:schemeClr val="dk1"/>
              </a:buClr>
              <a:buSzPts val="1100"/>
              <a:buChar char="●"/>
            </a:pPr>
            <a:r>
              <a:rPr lang="sk-SK" sz="1500" dirty="0">
                <a:latin typeface="Avenir"/>
                <a:ea typeface="Avenir"/>
                <a:cs typeface="Avenir"/>
                <a:sym typeface="Avenir"/>
              </a:rPr>
              <a:t>Spoločné rozlišovanie, aby prijaté rozhodnutia boli pre dobro všetkých</a:t>
            </a:r>
            <a:endParaRPr dirty="0"/>
          </a:p>
        </p:txBody>
      </p:sp>
      <p:sp>
        <p:nvSpPr>
          <p:cNvPr id="268" name="Google Shape;268;p2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20</a:t>
            </a:fld>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1"/>
          <p:cNvPicPr preferRelativeResize="0"/>
          <p:nvPr/>
        </p:nvPicPr>
        <p:blipFill rotWithShape="1">
          <a:blip r:embed="rId3">
            <a:alphaModFix/>
          </a:blip>
          <a:srcRect t="8151" b="8150"/>
          <a:stretch/>
        </p:blipFill>
        <p:spPr>
          <a:xfrm>
            <a:off x="-76250" y="0"/>
            <a:ext cx="9220250" cy="5143501"/>
          </a:xfrm>
          <a:prstGeom prst="rect">
            <a:avLst/>
          </a:prstGeom>
          <a:noFill/>
          <a:ln>
            <a:noFill/>
          </a:ln>
        </p:spPr>
      </p:pic>
      <p:sp>
        <p:nvSpPr>
          <p:cNvPr id="274" name="Google Shape;274;p2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21</a:t>
            </a:fld>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txBox="1">
            <a:spLocks noGrp="1"/>
          </p:cNvSpPr>
          <p:nvPr>
            <p:ph type="body" idx="3"/>
          </p:nvPr>
        </p:nvSpPr>
        <p:spPr>
          <a:xfrm>
            <a:off x="4684542" y="1048639"/>
            <a:ext cx="4263806" cy="3145917"/>
          </a:xfrm>
          <a:prstGeom prst="rect">
            <a:avLst/>
          </a:prstGeom>
          <a:noFill/>
          <a:ln>
            <a:noFill/>
          </a:ln>
        </p:spPr>
        <p:txBody>
          <a:bodyPr spcFirstLastPara="1" wrap="square" lIns="91425" tIns="91425" rIns="91425" bIns="91425" anchor="ctr" anchorCtr="0">
            <a:noAutofit/>
          </a:bodyPr>
          <a:lstStyle/>
          <a:p>
            <a:pPr marL="342900" lvl="0" indent="-342900" algn="l" rtl="0">
              <a:lnSpc>
                <a:spcPct val="115000"/>
              </a:lnSpc>
              <a:spcBef>
                <a:spcPts val="0"/>
              </a:spcBef>
              <a:spcAft>
                <a:spcPts val="0"/>
              </a:spcAft>
              <a:buClr>
                <a:schemeClr val="dk1"/>
              </a:buClr>
              <a:buSzPts val="1100"/>
              <a:buAutoNum type="arabicPeriod"/>
            </a:pPr>
            <a:r>
              <a:rPr lang="sk-SK" sz="1400" dirty="0">
                <a:latin typeface="Avenir"/>
                <a:ea typeface="Avenir"/>
                <a:cs typeface="Avenir"/>
                <a:sym typeface="Avenir"/>
              </a:rPr>
              <a:t>G</a:t>
            </a:r>
            <a:r>
              <a:rPr lang="es-ES" sz="1400" dirty="0">
                <a:latin typeface="Avenir"/>
                <a:ea typeface="Avenir"/>
                <a:cs typeface="Avenir"/>
                <a:sym typeface="Avenir"/>
              </a:rPr>
              <a:t>lob</a:t>
            </a:r>
            <a:r>
              <a:rPr lang="sk-SK" sz="1400" dirty="0" err="1">
                <a:latin typeface="Avenir"/>
                <a:ea typeface="Avenir"/>
                <a:cs typeface="Avenir"/>
                <a:sym typeface="Avenir"/>
              </a:rPr>
              <a:t>álna</a:t>
            </a:r>
            <a:r>
              <a:rPr lang="sk-SK" sz="1400" dirty="0">
                <a:latin typeface="Avenir"/>
                <a:ea typeface="Avenir"/>
                <a:cs typeface="Avenir"/>
                <a:sym typeface="Avenir"/>
              </a:rPr>
              <a:t> tragédia</a:t>
            </a:r>
            <a:r>
              <a:rPr lang="es-ES" sz="1400" dirty="0">
                <a:latin typeface="Avenir"/>
                <a:ea typeface="Avenir"/>
                <a:cs typeface="Avenir"/>
                <a:sym typeface="Avenir"/>
              </a:rPr>
              <a:t> </a:t>
            </a:r>
            <a:r>
              <a:rPr lang="sk-SK" sz="1400" b="1" dirty="0">
                <a:latin typeface="Avenir"/>
                <a:ea typeface="Avenir"/>
                <a:cs typeface="Avenir"/>
                <a:sym typeface="Avenir"/>
              </a:rPr>
              <a:t>pandémie</a:t>
            </a:r>
            <a:r>
              <a:rPr lang="sk-SK" sz="1400" dirty="0">
                <a:latin typeface="Avenir"/>
                <a:ea typeface="Avenir"/>
                <a:cs typeface="Avenir"/>
                <a:sym typeface="Avenir"/>
              </a:rPr>
              <a:t> </a:t>
            </a:r>
            <a:r>
              <a:rPr lang="es-ES" sz="1400" b="1" dirty="0">
                <a:latin typeface="Avenir"/>
                <a:ea typeface="Avenir"/>
                <a:cs typeface="Avenir"/>
                <a:sym typeface="Avenir"/>
              </a:rPr>
              <a:t>COVID-19</a:t>
            </a:r>
            <a:endParaRPr dirty="0"/>
          </a:p>
          <a:p>
            <a:pPr marL="0" lvl="0" indent="0" algn="l" rtl="0">
              <a:lnSpc>
                <a:spcPct val="115000"/>
              </a:lnSpc>
              <a:spcBef>
                <a:spcPts val="0"/>
              </a:spcBef>
              <a:spcAft>
                <a:spcPts val="0"/>
              </a:spcAft>
              <a:buClr>
                <a:schemeClr val="dk1"/>
              </a:buClr>
              <a:buSzPts val="1100"/>
              <a:buNone/>
            </a:pPr>
            <a:endParaRPr sz="1400" dirty="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sk-SK" sz="1400" b="1" dirty="0">
                <a:latin typeface="Avenir"/>
                <a:ea typeface="Avenir"/>
                <a:cs typeface="Avenir"/>
                <a:sym typeface="Avenir"/>
              </a:rPr>
              <a:t>Nerovnosti a nespravodlivosti: </a:t>
            </a:r>
            <a:r>
              <a:rPr lang="sk-SK" sz="1400" dirty="0" smtClean="0">
                <a:latin typeface="Avenir"/>
                <a:ea typeface="Avenir"/>
                <a:cs typeface="Avenir"/>
                <a:sym typeface="Avenir"/>
              </a:rPr>
              <a:t>odosobnenie (masovosť)</a:t>
            </a:r>
            <a:r>
              <a:rPr lang="es-ES" sz="1400" dirty="0" smtClean="0">
                <a:latin typeface="Avenir"/>
                <a:ea typeface="Avenir"/>
                <a:cs typeface="Avenir"/>
                <a:sym typeface="Avenir"/>
              </a:rPr>
              <a:t>, </a:t>
            </a:r>
            <a:r>
              <a:rPr lang="sk-SK" sz="1400" dirty="0">
                <a:latin typeface="Avenir"/>
                <a:ea typeface="Avenir"/>
                <a:cs typeface="Avenir"/>
                <a:sym typeface="Avenir"/>
              </a:rPr>
              <a:t>roztrieštenosť</a:t>
            </a:r>
            <a:r>
              <a:rPr lang="es-ES" sz="1400" dirty="0">
                <a:latin typeface="Avenir"/>
                <a:ea typeface="Avenir"/>
                <a:cs typeface="Avenir"/>
                <a:sym typeface="Avenir"/>
              </a:rPr>
              <a:t>, </a:t>
            </a:r>
            <a:r>
              <a:rPr lang="sk-SK" sz="1400" dirty="0">
                <a:latin typeface="Avenir"/>
                <a:ea typeface="Avenir"/>
                <a:cs typeface="Avenir"/>
                <a:sym typeface="Avenir"/>
              </a:rPr>
              <a:t>podmienky, ktorým čelia migranti</a:t>
            </a:r>
            <a:r>
              <a:rPr lang="es-ES" sz="1400" dirty="0">
                <a:latin typeface="Avenir"/>
                <a:ea typeface="Avenir"/>
                <a:cs typeface="Avenir"/>
                <a:sym typeface="Avenir"/>
              </a:rPr>
              <a:t>, </a:t>
            </a:r>
            <a:r>
              <a:rPr lang="sk-SK" sz="1400" dirty="0">
                <a:latin typeface="Avenir"/>
                <a:ea typeface="Avenir"/>
                <a:cs typeface="Avenir"/>
                <a:sym typeface="Avenir"/>
              </a:rPr>
              <a:t>rozdelenia v celej ľudskej rodine</a:t>
            </a:r>
            <a:endParaRPr dirty="0"/>
          </a:p>
          <a:p>
            <a:pPr marL="342900" lvl="0" indent="-273050" algn="l" rtl="0">
              <a:lnSpc>
                <a:spcPct val="115000"/>
              </a:lnSpc>
              <a:spcBef>
                <a:spcPts val="0"/>
              </a:spcBef>
              <a:spcAft>
                <a:spcPts val="0"/>
              </a:spcAft>
              <a:buClr>
                <a:schemeClr val="dk1"/>
              </a:buClr>
              <a:buSzPts val="1100"/>
              <a:buFont typeface="Arial"/>
              <a:buNone/>
            </a:pPr>
            <a:endParaRPr sz="1400" dirty="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sk-SK" sz="1400" dirty="0">
                <a:latin typeface="Avenir"/>
                <a:ea typeface="Avenir"/>
                <a:cs typeface="Avenir"/>
                <a:sym typeface="Avenir"/>
              </a:rPr>
              <a:t>Krik </a:t>
            </a:r>
            <a:r>
              <a:rPr lang="sk-SK" sz="1400" b="1" dirty="0">
                <a:latin typeface="Avenir"/>
                <a:ea typeface="Avenir"/>
                <a:cs typeface="Avenir"/>
                <a:sym typeface="Avenir"/>
              </a:rPr>
              <a:t>chudobných</a:t>
            </a:r>
            <a:r>
              <a:rPr lang="sk-SK" sz="1400" dirty="0">
                <a:latin typeface="Avenir"/>
                <a:ea typeface="Avenir"/>
                <a:cs typeface="Avenir"/>
                <a:sym typeface="Avenir"/>
              </a:rPr>
              <a:t> a krik </a:t>
            </a:r>
            <a:r>
              <a:rPr lang="sk-SK" sz="1400" b="1" dirty="0">
                <a:latin typeface="Avenir"/>
                <a:ea typeface="Avenir"/>
                <a:cs typeface="Avenir"/>
                <a:sym typeface="Avenir"/>
              </a:rPr>
              <a:t>zeme</a:t>
            </a:r>
            <a:endParaRPr dirty="0"/>
          </a:p>
          <a:p>
            <a:pPr marL="342900" lvl="0" indent="-273050" algn="l" rtl="0">
              <a:lnSpc>
                <a:spcPct val="115000"/>
              </a:lnSpc>
              <a:spcBef>
                <a:spcPts val="0"/>
              </a:spcBef>
              <a:spcAft>
                <a:spcPts val="0"/>
              </a:spcAft>
              <a:buClr>
                <a:schemeClr val="dk1"/>
              </a:buClr>
              <a:buSzPts val="1100"/>
              <a:buNone/>
            </a:pPr>
            <a:endParaRPr sz="1400" dirty="0">
              <a:latin typeface="Avenir"/>
              <a:ea typeface="Avenir"/>
              <a:cs typeface="Avenir"/>
              <a:sym typeface="Avenir"/>
            </a:endParaRPr>
          </a:p>
          <a:p>
            <a:pPr marL="0" lvl="0" indent="0" algn="l" rtl="0">
              <a:lnSpc>
                <a:spcPct val="115000"/>
              </a:lnSpc>
              <a:spcBef>
                <a:spcPts val="0"/>
              </a:spcBef>
              <a:spcAft>
                <a:spcPts val="0"/>
              </a:spcAft>
              <a:buClr>
                <a:schemeClr val="dk1"/>
              </a:buClr>
              <a:buSzPts val="1100"/>
              <a:buNone/>
            </a:pPr>
            <a:r>
              <a:rPr lang="sk-SK" sz="1400" b="1" i="1" dirty="0">
                <a:latin typeface="Avenir"/>
                <a:ea typeface="Avenir"/>
                <a:cs typeface="Avenir"/>
                <a:sym typeface="Avenir"/>
              </a:rPr>
              <a:t>Všetci sme na tej istej lodi</a:t>
            </a:r>
            <a:r>
              <a:rPr lang="es-ES" sz="1400" b="1" i="1" dirty="0">
                <a:latin typeface="Avenir"/>
                <a:ea typeface="Avenir"/>
                <a:cs typeface="Avenir"/>
                <a:sym typeface="Avenir"/>
              </a:rPr>
              <a:t>…</a:t>
            </a:r>
            <a:r>
              <a:rPr lang="sk-SK" sz="1400" b="1" i="1" dirty="0">
                <a:latin typeface="Avenir"/>
                <a:ea typeface="Avenir"/>
                <a:cs typeface="Avenir"/>
                <a:sym typeface="Avenir"/>
              </a:rPr>
              <a:t> </a:t>
            </a:r>
            <a:r>
              <a:rPr lang="sk-SK" sz="1400" i="1" dirty="0">
                <a:latin typeface="Avenir"/>
                <a:ea typeface="Avenir"/>
                <a:cs typeface="Avenir"/>
                <a:sym typeface="Avenir"/>
              </a:rPr>
              <a:t>Sme</a:t>
            </a:r>
            <a:r>
              <a:rPr lang="es-ES" sz="1400" i="1" dirty="0">
                <a:latin typeface="Avenir"/>
                <a:ea typeface="Avenir"/>
                <a:cs typeface="Avenir"/>
                <a:sym typeface="Avenir"/>
              </a:rPr>
              <a:t> </a:t>
            </a:r>
            <a:r>
              <a:rPr lang="sk-SK" sz="1400" i="1" dirty="0">
                <a:latin typeface="Avenir"/>
                <a:ea typeface="Avenir"/>
                <a:cs typeface="Avenir"/>
                <a:sym typeface="Avenir"/>
              </a:rPr>
              <a:t>jedna ľudská rodina žijúca v našom spoločnom dome</a:t>
            </a:r>
            <a:r>
              <a:rPr lang="es-ES" sz="1400" i="1" dirty="0">
                <a:latin typeface="Avenir"/>
                <a:ea typeface="Avenir"/>
                <a:cs typeface="Avenir"/>
                <a:sym typeface="Avenir"/>
              </a:rPr>
              <a:t>.</a:t>
            </a:r>
            <a:endParaRPr dirty="0"/>
          </a:p>
          <a:p>
            <a:pPr marL="0" lvl="0" indent="0" algn="r" rtl="0">
              <a:lnSpc>
                <a:spcPct val="115000"/>
              </a:lnSpc>
              <a:spcBef>
                <a:spcPts val="0"/>
              </a:spcBef>
              <a:spcAft>
                <a:spcPts val="0"/>
              </a:spcAft>
              <a:buClr>
                <a:schemeClr val="dk1"/>
              </a:buClr>
              <a:buSzPts val="1100"/>
              <a:buNone/>
            </a:pPr>
            <a:r>
              <a:rPr lang="es-ES" sz="1400" i="1" dirty="0">
                <a:latin typeface="Avenir"/>
                <a:ea typeface="Avenir"/>
                <a:cs typeface="Avenir"/>
                <a:sym typeface="Avenir"/>
              </a:rPr>
              <a:t>(Laudato Si’ a Fratelli Tutti)</a:t>
            </a:r>
            <a:endParaRPr sz="1400" dirty="0">
              <a:latin typeface="Avenir"/>
              <a:ea typeface="Avenir"/>
              <a:cs typeface="Avenir"/>
              <a:sym typeface="Avenir"/>
            </a:endParaRPr>
          </a:p>
        </p:txBody>
      </p:sp>
      <p:sp>
        <p:nvSpPr>
          <p:cNvPr id="280" name="Google Shape;280;p22"/>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ct val="48888"/>
              <a:buFont typeface="Arial"/>
              <a:buNone/>
            </a:pPr>
            <a:r>
              <a:rPr lang="sk-SK" dirty="0">
                <a:latin typeface="Avenir"/>
                <a:ea typeface="Avenir"/>
                <a:cs typeface="Avenir"/>
                <a:sym typeface="Avenir"/>
              </a:rPr>
              <a:t>Rozlišovanie znamení čias vo svetle evanjelia</a:t>
            </a:r>
            <a:endParaRPr dirty="0">
              <a:latin typeface="Avenir"/>
              <a:ea typeface="Avenir"/>
              <a:cs typeface="Avenir"/>
              <a:sym typeface="Avenir"/>
            </a:endParaRPr>
          </a:p>
        </p:txBody>
      </p:sp>
      <p:sp>
        <p:nvSpPr>
          <p:cNvPr id="281" name="Google Shape;281;p2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22</a:t>
            </a:fld>
            <a:endParaRPr/>
          </a:p>
        </p:txBody>
      </p:sp>
      <p:cxnSp>
        <p:nvCxnSpPr>
          <p:cNvPr id="282" name="Google Shape;282;p22"/>
          <p:cNvCxnSpPr/>
          <p:nvPr/>
        </p:nvCxnSpPr>
        <p:spPr>
          <a:xfrm>
            <a:off x="3490792" y="4537137"/>
            <a:ext cx="2186400" cy="0"/>
          </a:xfrm>
          <a:prstGeom prst="straightConnector1">
            <a:avLst/>
          </a:prstGeom>
          <a:noFill/>
          <a:ln w="28575" cap="flat" cmpd="sng">
            <a:solidFill>
              <a:srgbClr val="DE8F32"/>
            </a:solidFill>
            <a:prstDash val="dot"/>
            <a:round/>
            <a:headEnd type="none" w="sm" len="sm"/>
            <a:tailEnd type="none" w="sm" len="sm"/>
          </a:ln>
        </p:spPr>
      </p:cxnSp>
      <p:sp>
        <p:nvSpPr>
          <p:cNvPr id="283" name="Google Shape;283;p22"/>
          <p:cNvSpPr txBox="1">
            <a:spLocks noGrp="1"/>
          </p:cNvSpPr>
          <p:nvPr>
            <p:ph type="body" idx="2"/>
          </p:nvPr>
        </p:nvSpPr>
        <p:spPr>
          <a:xfrm>
            <a:off x="575884" y="1048639"/>
            <a:ext cx="3735861" cy="3145917"/>
          </a:xfrm>
          <a:prstGeom prst="rect">
            <a:avLst/>
          </a:prstGeom>
          <a:noFill/>
          <a:ln>
            <a:noFill/>
          </a:ln>
        </p:spPr>
        <p:txBody>
          <a:bodyPr spcFirstLastPara="1" wrap="square" lIns="91425" tIns="91425" rIns="91425" bIns="91425" anchor="ctr" anchorCtr="0">
            <a:normAutofit lnSpcReduction="10000"/>
          </a:bodyPr>
          <a:lstStyle/>
          <a:p>
            <a:pPr marL="152400" lvl="0" indent="0" algn="just" rtl="0">
              <a:lnSpc>
                <a:spcPct val="115000"/>
              </a:lnSpc>
              <a:spcBef>
                <a:spcPts val="0"/>
              </a:spcBef>
              <a:spcAft>
                <a:spcPts val="0"/>
              </a:spcAft>
              <a:buSzPct val="81081"/>
              <a:buNone/>
            </a:pPr>
            <a:r>
              <a:rPr lang="sk-SK" sz="1600" dirty="0">
                <a:latin typeface="Avenir"/>
                <a:ea typeface="Avenir"/>
                <a:cs typeface="Avenir"/>
                <a:sym typeface="Avenir"/>
              </a:rPr>
              <a:t>„Synodálna cesta sa odohráva v dejinnom kontexte poznačenom epochálnymi zmenami </a:t>
            </a:r>
            <a:r>
              <a:rPr lang="sk-SK" sz="1600" dirty="0" smtClean="0">
                <a:latin typeface="Avenir"/>
                <a:ea typeface="Avenir"/>
                <a:cs typeface="Avenir"/>
                <a:sym typeface="Avenir"/>
              </a:rPr>
              <a:t>v spoločnosti a </a:t>
            </a:r>
            <a:r>
              <a:rPr lang="sk-SK" sz="1600" dirty="0">
                <a:latin typeface="Avenir"/>
                <a:ea typeface="Avenir"/>
                <a:cs typeface="Avenir"/>
                <a:sym typeface="Avenir"/>
              </a:rPr>
              <a:t>zásadnou zmenou v živote Cirkvi, ktoré nie je možné ignorovať, a v zákrutách tejto zložitej situácie, v jej napätiach</a:t>
            </a:r>
            <a:r>
              <a:rPr lang="es-ES" sz="1600" dirty="0">
                <a:latin typeface="Avenir"/>
                <a:ea typeface="Avenir"/>
                <a:cs typeface="Avenir"/>
                <a:sym typeface="Avenir"/>
              </a:rPr>
              <a:t> </a:t>
            </a:r>
            <a:r>
              <a:rPr lang="sk-SK" sz="1600" dirty="0">
                <a:latin typeface="Avenir"/>
                <a:ea typeface="Avenir"/>
                <a:cs typeface="Avenir"/>
                <a:sym typeface="Avenir"/>
              </a:rPr>
              <a:t> a protirečeniach, sme pozvaní ,skúmať </a:t>
            </a:r>
            <a:r>
              <a:rPr lang="sk-SK" sz="1600" b="1" dirty="0">
                <a:latin typeface="Avenir"/>
                <a:ea typeface="Avenir"/>
                <a:cs typeface="Avenir"/>
                <a:sym typeface="Avenir"/>
              </a:rPr>
              <a:t>znamenia čias </a:t>
            </a:r>
            <a:r>
              <a:rPr lang="sk-SK" sz="1600" dirty="0">
                <a:latin typeface="Avenir"/>
                <a:ea typeface="Avenir"/>
                <a:cs typeface="Avenir"/>
                <a:sym typeface="Avenir"/>
              </a:rPr>
              <a:t>a vysvetľovať ich </a:t>
            </a:r>
            <a:r>
              <a:rPr lang="sk-SK" sz="1600" b="1" dirty="0">
                <a:latin typeface="Avenir"/>
                <a:ea typeface="Avenir"/>
                <a:cs typeface="Avenir"/>
                <a:sym typeface="Avenir"/>
              </a:rPr>
              <a:t>vo svetle </a:t>
            </a:r>
            <a:r>
              <a:rPr lang="sk-SK" sz="1600" b="1" dirty="0" err="1">
                <a:latin typeface="Avenir"/>
                <a:ea typeface="Avenir"/>
                <a:cs typeface="Avenir"/>
                <a:sym typeface="Avenir"/>
              </a:rPr>
              <a:t>evanjeliaʻ</a:t>
            </a:r>
            <a:r>
              <a:rPr lang="sk-SK" sz="1600" dirty="0">
                <a:latin typeface="Avenir"/>
                <a:ea typeface="Avenir"/>
                <a:cs typeface="Avenir"/>
                <a:sym typeface="Avenir"/>
              </a:rPr>
              <a:t> (</a:t>
            </a:r>
            <a:r>
              <a:rPr lang="sk-SK" sz="1600" i="1" dirty="0">
                <a:latin typeface="Avenir"/>
                <a:ea typeface="Avenir"/>
                <a:cs typeface="Avenir"/>
                <a:sym typeface="Avenir"/>
              </a:rPr>
              <a:t>GS</a:t>
            </a:r>
            <a:r>
              <a:rPr lang="sk-SK" sz="1600" dirty="0">
                <a:latin typeface="Avenir"/>
                <a:ea typeface="Avenir"/>
                <a:cs typeface="Avenir"/>
                <a:sym typeface="Avenir"/>
              </a:rPr>
              <a:t>, 4</a:t>
            </a:r>
            <a:r>
              <a:rPr lang="sk-SK" sz="1600" dirty="0" smtClean="0">
                <a:latin typeface="Avenir"/>
                <a:ea typeface="Avenir"/>
                <a:cs typeface="Avenir"/>
                <a:sym typeface="Avenir"/>
              </a:rPr>
              <a:t>).“</a:t>
            </a:r>
            <a:endParaRPr dirty="0"/>
          </a:p>
          <a:p>
            <a:pPr marL="152400" lvl="0" indent="0" algn="r" rtl="0">
              <a:lnSpc>
                <a:spcPct val="115000"/>
              </a:lnSpc>
              <a:spcBef>
                <a:spcPts val="0"/>
              </a:spcBef>
              <a:spcAft>
                <a:spcPts val="0"/>
              </a:spcAft>
              <a:buSzPct val="86486"/>
              <a:buNone/>
            </a:pPr>
            <a:r>
              <a:rPr lang="es-ES" sz="1500" dirty="0">
                <a:latin typeface="Avenir"/>
                <a:ea typeface="Avenir"/>
                <a:cs typeface="Avenir"/>
                <a:sym typeface="Avenir"/>
              </a:rPr>
              <a:t>(</a:t>
            </a:r>
            <a:r>
              <a:rPr lang="es-ES" sz="1500" i="1" dirty="0">
                <a:latin typeface="Avenir"/>
                <a:ea typeface="Avenir"/>
                <a:cs typeface="Avenir"/>
                <a:sym typeface="Avenir"/>
              </a:rPr>
              <a:t>PD</a:t>
            </a:r>
            <a:r>
              <a:rPr lang="es-ES" sz="1500" dirty="0">
                <a:latin typeface="Avenir"/>
                <a:ea typeface="Avenir"/>
                <a:cs typeface="Avenir"/>
                <a:sym typeface="Avenir"/>
              </a:rPr>
              <a:t>, 4)</a:t>
            </a:r>
            <a:endParaRPr sz="1500"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a:spLocks noGrp="1"/>
          </p:cNvSpPr>
          <p:nvPr>
            <p:ph type="title"/>
          </p:nvPr>
        </p:nvSpPr>
        <p:spPr>
          <a:xfrm>
            <a:off x="668074" y="896724"/>
            <a:ext cx="8054023" cy="175503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500"/>
              <a:buFont typeface="Helvetica Neue"/>
              <a:buNone/>
            </a:pPr>
            <a:r>
              <a:rPr lang="sk-SK" b="0" dirty="0">
                <a:latin typeface="Avenir"/>
                <a:ea typeface="Avenir"/>
                <a:cs typeface="Avenir"/>
                <a:sym typeface="Avenir"/>
              </a:rPr>
              <a:t>„</a:t>
            </a:r>
            <a:r>
              <a:rPr lang="sk-SK" dirty="0" err="1">
                <a:latin typeface="Avenir"/>
                <a:ea typeface="Avenir"/>
                <a:cs typeface="Avenir"/>
                <a:sym typeface="Avenir"/>
              </a:rPr>
              <a:t>Synodalita</a:t>
            </a:r>
            <a:r>
              <a:rPr lang="sk-SK" dirty="0">
                <a:latin typeface="Avenir"/>
                <a:ea typeface="Avenir"/>
                <a:cs typeface="Avenir"/>
                <a:sym typeface="Avenir"/>
              </a:rPr>
              <a:t> predstavuje v tomto kontexte hlavnú cestu pre Cirkev</a:t>
            </a:r>
            <a:r>
              <a:rPr lang="es-ES" b="0" dirty="0">
                <a:latin typeface="Avenir"/>
                <a:ea typeface="Avenir"/>
                <a:cs typeface="Avenir"/>
                <a:sym typeface="Avenir"/>
              </a:rPr>
              <a:t>, </a:t>
            </a:r>
            <a:r>
              <a:rPr lang="sk-SK" b="0" dirty="0">
                <a:latin typeface="Avenir"/>
                <a:ea typeface="Avenir"/>
                <a:cs typeface="Avenir"/>
                <a:sym typeface="Avenir"/>
              </a:rPr>
              <a:t>ktorá je povolaná neustále sa obnovovať pôsobením Ducha a počúvaním Božieho slova.“</a:t>
            </a:r>
            <a:r>
              <a:rPr lang="es-ES" b="0" dirty="0">
                <a:latin typeface="Avenir"/>
                <a:ea typeface="Avenir"/>
                <a:cs typeface="Avenir"/>
                <a:sym typeface="Avenir"/>
              </a:rPr>
              <a:t> </a:t>
            </a:r>
            <a:r>
              <a:rPr lang="es-ES" sz="1800" b="0" dirty="0">
                <a:latin typeface="Avenir"/>
                <a:ea typeface="Avenir"/>
                <a:cs typeface="Avenir"/>
                <a:sym typeface="Avenir"/>
              </a:rPr>
              <a:t>(</a:t>
            </a:r>
            <a:r>
              <a:rPr lang="es-ES" sz="1800" b="0" i="1" dirty="0">
                <a:latin typeface="Avenir"/>
                <a:ea typeface="Avenir"/>
                <a:cs typeface="Avenir"/>
                <a:sym typeface="Avenir"/>
              </a:rPr>
              <a:t>PD</a:t>
            </a:r>
            <a:r>
              <a:rPr lang="es-ES" sz="1800" b="0" dirty="0">
                <a:latin typeface="Avenir"/>
                <a:ea typeface="Avenir"/>
                <a:cs typeface="Avenir"/>
                <a:sym typeface="Avenir"/>
              </a:rPr>
              <a:t>, 9)</a:t>
            </a:r>
            <a:endParaRPr sz="1800" b="0" dirty="0">
              <a:latin typeface="Avenir"/>
              <a:ea typeface="Avenir"/>
              <a:cs typeface="Avenir"/>
              <a:sym typeface="Avenir"/>
            </a:endParaRPr>
          </a:p>
        </p:txBody>
      </p:sp>
      <p:sp>
        <p:nvSpPr>
          <p:cNvPr id="289" name="Google Shape;289;p2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23</a:t>
            </a:fld>
            <a:endParaRPr/>
          </a:p>
        </p:txBody>
      </p:sp>
      <p:sp>
        <p:nvSpPr>
          <p:cNvPr id="290" name="Google Shape;290;p23"/>
          <p:cNvSpPr txBox="1">
            <a:spLocks noGrp="1"/>
          </p:cNvSpPr>
          <p:nvPr>
            <p:ph type="body" idx="3"/>
          </p:nvPr>
        </p:nvSpPr>
        <p:spPr>
          <a:xfrm>
            <a:off x="589085" y="2723951"/>
            <a:ext cx="7853815" cy="139550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Clr>
                <a:srgbClr val="DE8F32"/>
              </a:buClr>
              <a:buSzPts val="1200"/>
              <a:buFont typeface="Helvetica Neue"/>
              <a:buChar char="●"/>
            </a:pPr>
            <a:r>
              <a:rPr lang="sk-SK" sz="2000" i="1" dirty="0">
                <a:latin typeface="Avenir"/>
                <a:ea typeface="Avenir"/>
                <a:cs typeface="Avenir"/>
                <a:sym typeface="Avenir"/>
              </a:rPr>
              <a:t>Predstaviť si inú budúcnosť Cirkvi</a:t>
            </a:r>
            <a:endParaRPr dirty="0"/>
          </a:p>
          <a:p>
            <a:pPr marL="457200" lvl="0" indent="-304800" algn="l" rtl="0">
              <a:lnSpc>
                <a:spcPct val="115000"/>
              </a:lnSpc>
              <a:spcBef>
                <a:spcPts val="0"/>
              </a:spcBef>
              <a:spcAft>
                <a:spcPts val="0"/>
              </a:spcAft>
              <a:buClr>
                <a:srgbClr val="DE8F32"/>
              </a:buClr>
              <a:buSzPts val="1200"/>
              <a:buFont typeface="Helvetica Neue"/>
              <a:buChar char="●"/>
            </a:pPr>
            <a:r>
              <a:rPr lang="es-ES" sz="2000" i="1" dirty="0">
                <a:latin typeface="Avenir"/>
                <a:ea typeface="Avenir"/>
                <a:cs typeface="Avenir"/>
                <a:sym typeface="Avenir"/>
              </a:rPr>
              <a:t>B</a:t>
            </a:r>
            <a:r>
              <a:rPr lang="sk-SK" sz="2000" i="1" dirty="0" err="1">
                <a:latin typeface="Avenir"/>
                <a:ea typeface="Avenir"/>
                <a:cs typeface="Avenir"/>
                <a:sym typeface="Avenir"/>
              </a:rPr>
              <a:t>yť</a:t>
            </a:r>
            <a:r>
              <a:rPr lang="sk-SK" sz="2000" i="1" dirty="0">
                <a:latin typeface="Avenir"/>
                <a:ea typeface="Avenir"/>
                <a:cs typeface="Avenir"/>
                <a:sym typeface="Avenir"/>
              </a:rPr>
              <a:t> prorockým svedkom pre ľudskú rodinu, ktorá sa musí zjednotiť okolo spoločného cieľa</a:t>
            </a:r>
            <a:endParaRPr sz="2000" i="1"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sk-SK" sz="2000" b="1" dirty="0">
                <a:latin typeface="Avenir"/>
                <a:ea typeface="Avenir"/>
                <a:cs typeface="Avenir"/>
                <a:sym typeface="Avenir"/>
              </a:rPr>
              <a:t>Počúvanie Písma</a:t>
            </a:r>
            <a:endParaRPr dirty="0"/>
          </a:p>
          <a:p>
            <a:pPr marL="0" lvl="0" indent="0" algn="l" rtl="0">
              <a:lnSpc>
                <a:spcPct val="115000"/>
              </a:lnSpc>
              <a:spcBef>
                <a:spcPts val="0"/>
              </a:spcBef>
              <a:spcAft>
                <a:spcPts val="0"/>
              </a:spcAft>
              <a:buClr>
                <a:schemeClr val="dk1"/>
              </a:buClr>
              <a:buSzPts val="1100"/>
              <a:buFont typeface="Arial"/>
              <a:buNone/>
            </a:pPr>
            <a:endParaRPr dirty="0">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es-ES" sz="1500" b="1" i="1" dirty="0">
                <a:latin typeface="Avenir"/>
                <a:ea typeface="Avenir"/>
                <a:cs typeface="Avenir"/>
                <a:sym typeface="Avenir"/>
              </a:rPr>
              <a:t>Je</a:t>
            </a:r>
            <a:r>
              <a:rPr lang="sk-SK" sz="1500" b="1" i="1" dirty="0">
                <a:latin typeface="Avenir"/>
                <a:ea typeface="Avenir"/>
                <a:cs typeface="Avenir"/>
                <a:sym typeface="Avenir"/>
              </a:rPr>
              <a:t>žiť, zástup a apoštoli</a:t>
            </a:r>
            <a:endParaRPr dirty="0"/>
          </a:p>
          <a:p>
            <a:pPr marL="0" lvl="0" indent="0" algn="ctr" rtl="0">
              <a:lnSpc>
                <a:spcPct val="115000"/>
              </a:lnSpc>
              <a:spcBef>
                <a:spcPts val="0"/>
              </a:spcBef>
              <a:spcAft>
                <a:spcPts val="0"/>
              </a:spcAft>
              <a:buClr>
                <a:schemeClr val="dk1"/>
              </a:buClr>
              <a:buSzPts val="1100"/>
              <a:buFont typeface="Arial"/>
              <a:buNone/>
            </a:pPr>
            <a:endParaRPr sz="1500" b="1" i="1"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sk-SK" dirty="0" smtClean="0">
                <a:latin typeface="Avenir"/>
                <a:ea typeface="Avenir"/>
                <a:cs typeface="Avenir"/>
                <a:sym typeface="Avenir"/>
              </a:rPr>
              <a:t>„Hlásanie evanjelia a posolstvo spásy by teda neboli pochopiteľné bez neustálej Ježišovej otvorenosti voči čo najširšiemu publiku, ktoré evanjelium nazýva </a:t>
            </a:r>
            <a:r>
              <a:rPr lang="sk-SK" i="1" dirty="0" smtClean="0">
                <a:latin typeface="Avenir"/>
                <a:ea typeface="Avenir"/>
                <a:cs typeface="Avenir"/>
                <a:sym typeface="Avenir"/>
              </a:rPr>
              <a:t>zástupom</a:t>
            </a:r>
            <a:r>
              <a:rPr lang="sk-SK" dirty="0" smtClean="0">
                <a:latin typeface="Avenir"/>
                <a:ea typeface="Avenir"/>
                <a:cs typeface="Avenir"/>
                <a:sym typeface="Avenir"/>
              </a:rPr>
              <a:t>, to znamená voči všetkým ľuďom, ktorí ho na ceste nasledovali, niekedy dokonca s nádejou, že dostanú nejaké znamenie a slovo spásy: toto je druhý aktér na scéne Zjavenia. Evanjeliové ohlasovanie sa neobracia len ku niekoľkým osvieteným alebo vyvoleným.“ (</a:t>
            </a:r>
            <a:r>
              <a:rPr lang="sk-SK" i="1" dirty="0" smtClean="0">
                <a:latin typeface="Avenir"/>
                <a:ea typeface="Avenir"/>
                <a:cs typeface="Avenir"/>
                <a:sym typeface="Avenir"/>
              </a:rPr>
              <a:t>PD</a:t>
            </a:r>
            <a:r>
              <a:rPr lang="sk-SK" dirty="0" smtClean="0">
                <a:latin typeface="Avenir"/>
                <a:ea typeface="Avenir"/>
                <a:cs typeface="Avenir"/>
                <a:sym typeface="Avenir"/>
              </a:rPr>
              <a:t>, 18) </a:t>
            </a:r>
            <a:endParaRPr lang="sk-SK" dirty="0" smtClean="0"/>
          </a:p>
          <a:p>
            <a:pPr marL="0" lvl="0" indent="0" algn="just" rtl="0">
              <a:lnSpc>
                <a:spcPct val="115000"/>
              </a:lnSpc>
              <a:spcBef>
                <a:spcPts val="0"/>
              </a:spcBef>
              <a:spcAft>
                <a:spcPts val="0"/>
              </a:spcAft>
              <a:buClr>
                <a:schemeClr val="dk1"/>
              </a:buClr>
              <a:buSzPts val="1100"/>
              <a:buFont typeface="Arial"/>
              <a:buNone/>
            </a:pPr>
            <a:endParaRPr sz="1300"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sz="1300" b="1" dirty="0" smtClean="0">
                <a:latin typeface="Times New Roman" panose="02020603050405020304" pitchFamily="18" charset="0"/>
                <a:ea typeface="Avenir"/>
                <a:cs typeface="Times New Roman" panose="02020603050405020304" pitchFamily="18" charset="0"/>
                <a:sym typeface="Avenir"/>
              </a:rPr>
              <a:t>→</a:t>
            </a:r>
            <a:r>
              <a:rPr lang="sk-SK" sz="1300" dirty="0" smtClean="0">
                <a:latin typeface="Times New Roman" panose="02020603050405020304" pitchFamily="18" charset="0"/>
                <a:ea typeface="Avenir"/>
                <a:cs typeface="Times New Roman" panose="02020603050405020304" pitchFamily="18" charset="0"/>
                <a:sym typeface="Avenir"/>
              </a:rPr>
              <a:t> </a:t>
            </a:r>
            <a:r>
              <a:rPr lang="sk-SK" sz="1300" b="1" dirty="0" smtClean="0">
                <a:latin typeface="Avenir"/>
                <a:ea typeface="Avenir"/>
                <a:cs typeface="Avenir"/>
                <a:sym typeface="Avenir"/>
              </a:rPr>
              <a:t>Aby </a:t>
            </a:r>
            <a:r>
              <a:rPr lang="sk-SK" sz="1300" b="1" dirty="0">
                <a:latin typeface="Avenir"/>
                <a:ea typeface="Avenir"/>
                <a:cs typeface="Avenir"/>
                <a:sym typeface="Avenir"/>
              </a:rPr>
              <a:t>Cirkev bola  sama sebou a aby jej poslanie prinášalo ovocie, musia byť vždy prítomní všetci traja: Ježiš, zástup</a:t>
            </a:r>
            <a:r>
              <a:rPr lang="es-ES" sz="1300" b="1" dirty="0">
                <a:latin typeface="Avenir"/>
                <a:ea typeface="Avenir"/>
                <a:cs typeface="Avenir"/>
                <a:sym typeface="Avenir"/>
              </a:rPr>
              <a:t>, a</a:t>
            </a:r>
            <a:r>
              <a:rPr lang="sk-SK" sz="1300" b="1" dirty="0">
                <a:latin typeface="Avenir"/>
                <a:ea typeface="Avenir"/>
                <a:cs typeface="Avenir"/>
                <a:sym typeface="Avenir"/>
              </a:rPr>
              <a:t> apoštoli</a:t>
            </a:r>
            <a:r>
              <a:rPr lang="es-ES" sz="1300" b="1" dirty="0">
                <a:latin typeface="Avenir"/>
                <a:ea typeface="Avenir"/>
                <a:cs typeface="Avenir"/>
                <a:sym typeface="Avenir"/>
              </a:rPr>
              <a:t>!</a:t>
            </a:r>
            <a:endParaRPr dirty="0"/>
          </a:p>
        </p:txBody>
      </p:sp>
      <p:sp>
        <p:nvSpPr>
          <p:cNvPr id="296" name="Google Shape;296;p2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24</a:t>
            </a:fld>
            <a:endParaRPr/>
          </a:p>
        </p:txBody>
      </p:sp>
      <p:pic>
        <p:nvPicPr>
          <p:cNvPr id="297" name="Google Shape;297;p24"/>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298" name="Google Shape;298;p24"/>
          <p:cNvCxnSpPr/>
          <p:nvPr/>
        </p:nvCxnSpPr>
        <p:spPr>
          <a:xfrm>
            <a:off x="5199019" y="4860686"/>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sk-SK" sz="2000" b="1" dirty="0">
                <a:latin typeface="Avenir"/>
                <a:ea typeface="Avenir"/>
                <a:cs typeface="Avenir"/>
                <a:sym typeface="Avenir"/>
              </a:rPr>
              <a:t>Počúvanie Písma</a:t>
            </a:r>
            <a:endParaRPr dirty="0"/>
          </a:p>
          <a:p>
            <a:pPr marL="0" lvl="0" indent="0" algn="l" rtl="0">
              <a:lnSpc>
                <a:spcPct val="115000"/>
              </a:lnSpc>
              <a:spcBef>
                <a:spcPts val="0"/>
              </a:spcBef>
              <a:spcAft>
                <a:spcPts val="0"/>
              </a:spcAft>
              <a:buClr>
                <a:schemeClr val="dk1"/>
              </a:buClr>
              <a:buSzPts val="1100"/>
              <a:buFont typeface="Arial"/>
              <a:buNone/>
            </a:pPr>
            <a:endParaRPr dirty="0">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es-ES" sz="1500" b="1" i="1" dirty="0">
                <a:latin typeface="Avenir"/>
                <a:ea typeface="Avenir"/>
                <a:cs typeface="Avenir"/>
                <a:sym typeface="Avenir"/>
              </a:rPr>
              <a:t>D</a:t>
            </a:r>
            <a:r>
              <a:rPr lang="sk-SK" sz="1500" b="1" i="1" dirty="0" err="1">
                <a:latin typeface="Avenir"/>
                <a:ea typeface="Avenir"/>
                <a:cs typeface="Avenir"/>
                <a:sym typeface="Avenir"/>
              </a:rPr>
              <a:t>vojaká</a:t>
            </a:r>
            <a:r>
              <a:rPr lang="sk-SK" sz="1500" b="1" i="1" dirty="0">
                <a:latin typeface="Avenir"/>
                <a:ea typeface="Avenir"/>
                <a:cs typeface="Avenir"/>
                <a:sym typeface="Avenir"/>
              </a:rPr>
              <a:t> dynamika obrátenia: </a:t>
            </a:r>
          </a:p>
          <a:p>
            <a:pPr marL="0" lvl="0" indent="0" algn="ctr" rtl="0">
              <a:lnSpc>
                <a:spcPct val="115000"/>
              </a:lnSpc>
              <a:spcBef>
                <a:spcPts val="0"/>
              </a:spcBef>
              <a:spcAft>
                <a:spcPts val="0"/>
              </a:spcAft>
              <a:buClr>
                <a:schemeClr val="dk1"/>
              </a:buClr>
              <a:buSzPts val="1100"/>
              <a:buFont typeface="Arial"/>
              <a:buNone/>
            </a:pPr>
            <a:r>
              <a:rPr lang="sk-SK" sz="1500" b="1" i="1" dirty="0">
                <a:latin typeface="Avenir"/>
                <a:ea typeface="Avenir"/>
                <a:cs typeface="Avenir"/>
                <a:sym typeface="Avenir"/>
              </a:rPr>
              <a:t>Peter a </a:t>
            </a:r>
            <a:r>
              <a:rPr lang="sk-SK" sz="1500" b="1" i="1" dirty="0" err="1">
                <a:latin typeface="Avenir"/>
                <a:ea typeface="Avenir"/>
                <a:cs typeface="Avenir"/>
                <a:sym typeface="Avenir"/>
              </a:rPr>
              <a:t>Kornélius</a:t>
            </a:r>
            <a:r>
              <a:rPr lang="sk-SK" sz="1500" b="1" i="1" dirty="0">
                <a:latin typeface="Avenir"/>
                <a:ea typeface="Avenir"/>
                <a:cs typeface="Avenir"/>
                <a:sym typeface="Avenir"/>
              </a:rPr>
              <a:t> (Sk 10) </a:t>
            </a:r>
            <a:endParaRPr dirty="0"/>
          </a:p>
          <a:p>
            <a:pPr marL="0" lvl="0" indent="0" algn="ctr" rtl="0">
              <a:lnSpc>
                <a:spcPct val="115000"/>
              </a:lnSpc>
              <a:spcBef>
                <a:spcPts val="0"/>
              </a:spcBef>
              <a:spcAft>
                <a:spcPts val="0"/>
              </a:spcAft>
              <a:buClr>
                <a:schemeClr val="dk1"/>
              </a:buClr>
              <a:buSzPts val="1100"/>
              <a:buFont typeface="Arial"/>
              <a:buNone/>
            </a:pPr>
            <a:endParaRPr dirty="0"/>
          </a:p>
          <a:p>
            <a:pPr marL="0" lvl="0" indent="0" algn="ctr" rtl="0">
              <a:lnSpc>
                <a:spcPct val="115000"/>
              </a:lnSpc>
              <a:spcBef>
                <a:spcPts val="0"/>
              </a:spcBef>
              <a:spcAft>
                <a:spcPts val="0"/>
              </a:spcAft>
              <a:buClr>
                <a:schemeClr val="dk1"/>
              </a:buClr>
              <a:buSzPts val="1100"/>
              <a:buFont typeface="Arial"/>
              <a:buNone/>
            </a:pPr>
            <a:endParaRPr sz="1500"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sk-SK" sz="1250" dirty="0" smtClean="0">
                <a:latin typeface="Avenir"/>
                <a:ea typeface="Avenir"/>
                <a:cs typeface="Avenir"/>
                <a:sym typeface="Avenir"/>
              </a:rPr>
              <a:t>„V stretnutí </a:t>
            </a:r>
            <a:r>
              <a:rPr lang="sk-SK" sz="1250" dirty="0">
                <a:latin typeface="Avenir"/>
                <a:ea typeface="Avenir"/>
                <a:cs typeface="Avenir"/>
                <a:sym typeface="Avenir"/>
              </a:rPr>
              <a:t>s </a:t>
            </a:r>
            <a:r>
              <a:rPr lang="sk-SK" sz="1250" dirty="0" smtClean="0">
                <a:latin typeface="Avenir"/>
                <a:ea typeface="Avenir"/>
                <a:cs typeface="Avenir"/>
                <a:sym typeface="Avenir"/>
              </a:rPr>
              <a:t>ľuďmi, </a:t>
            </a:r>
            <a:r>
              <a:rPr lang="sk-SK" sz="1250" dirty="0">
                <a:latin typeface="Avenir"/>
                <a:ea typeface="Avenir"/>
                <a:cs typeface="Avenir"/>
                <a:sym typeface="Avenir"/>
              </a:rPr>
              <a:t>v ich prijatí, spoločnom kráčaní s nimi a vstúpení do ich domovov si [apoštol Peter] uvedomuje význam svojej vízie: nijaká ľudská bytosť nie je v Božích očiach nehodná a rozdielnosť nastolená vyvolením  nie je výlučným uprednostnením, ale službou a svedectvom univerzálneho dosahu“ </a:t>
            </a:r>
            <a:r>
              <a:rPr lang="es-ES" sz="1250" dirty="0">
                <a:latin typeface="Avenir"/>
                <a:ea typeface="Avenir"/>
                <a:cs typeface="Avenir"/>
                <a:sym typeface="Avenir"/>
              </a:rPr>
              <a:t>(</a:t>
            </a:r>
            <a:r>
              <a:rPr lang="es-ES" sz="1250" i="1" dirty="0">
                <a:latin typeface="Avenir"/>
                <a:ea typeface="Avenir"/>
                <a:cs typeface="Avenir"/>
                <a:sym typeface="Avenir"/>
              </a:rPr>
              <a:t>PD</a:t>
            </a:r>
            <a:r>
              <a:rPr lang="es-ES" sz="1250" dirty="0">
                <a:latin typeface="Avenir"/>
                <a:ea typeface="Avenir"/>
                <a:cs typeface="Avenir"/>
                <a:sym typeface="Avenir"/>
              </a:rPr>
              <a:t>, 23)</a:t>
            </a:r>
            <a:endParaRPr sz="1250" dirty="0">
              <a:latin typeface="Avenir"/>
              <a:ea typeface="Avenir"/>
              <a:cs typeface="Avenir"/>
              <a:sym typeface="Avenir"/>
            </a:endParaRPr>
          </a:p>
        </p:txBody>
      </p:sp>
      <p:sp>
        <p:nvSpPr>
          <p:cNvPr id="304" name="Google Shape;304;p2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25</a:t>
            </a:fld>
            <a:endParaRPr/>
          </a:p>
        </p:txBody>
      </p:sp>
      <p:pic>
        <p:nvPicPr>
          <p:cNvPr id="305" name="Google Shape;305;p25"/>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306" name="Google Shape;306;p25"/>
          <p:cNvCxnSpPr/>
          <p:nvPr/>
        </p:nvCxnSpPr>
        <p:spPr>
          <a:xfrm>
            <a:off x="5199019" y="4860686"/>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311700" y="445024"/>
            <a:ext cx="8520600" cy="100394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s-ES" dirty="0">
                <a:latin typeface="Avenir"/>
                <a:ea typeface="Avenir"/>
                <a:cs typeface="Avenir"/>
                <a:sym typeface="Avenir"/>
              </a:rPr>
              <a:t>Synodalit</a:t>
            </a:r>
            <a:r>
              <a:rPr lang="sk-SK" dirty="0">
                <a:latin typeface="Avenir"/>
                <a:ea typeface="Avenir"/>
                <a:cs typeface="Avenir"/>
                <a:sym typeface="Avenir"/>
              </a:rPr>
              <a:t>a</a:t>
            </a:r>
            <a:r>
              <a:rPr lang="es-ES" dirty="0">
                <a:latin typeface="Avenir"/>
                <a:ea typeface="Avenir"/>
                <a:cs typeface="Avenir"/>
                <a:sym typeface="Avenir"/>
              </a:rPr>
              <a:t> </a:t>
            </a:r>
            <a:r>
              <a:rPr lang="sk-SK" dirty="0">
                <a:latin typeface="Avenir"/>
                <a:ea typeface="Avenir"/>
                <a:cs typeface="Avenir"/>
                <a:sym typeface="Avenir"/>
              </a:rPr>
              <a:t>v</a:t>
            </a:r>
            <a:r>
              <a:rPr lang="es-ES" dirty="0">
                <a:latin typeface="Avenir"/>
                <a:ea typeface="Avenir"/>
                <a:cs typeface="Avenir"/>
                <a:sym typeface="Avenir"/>
              </a:rPr>
              <a:t> a</a:t>
            </a:r>
            <a:r>
              <a:rPr lang="sk-SK" dirty="0" err="1">
                <a:latin typeface="Avenir"/>
                <a:ea typeface="Avenir"/>
                <a:cs typeface="Avenir"/>
                <a:sym typeface="Avenir"/>
              </a:rPr>
              <a:t>kcii</a:t>
            </a:r>
            <a:r>
              <a:rPr lang="es-ES" dirty="0">
                <a:latin typeface="Avenir"/>
                <a:ea typeface="Avenir"/>
                <a:cs typeface="Avenir"/>
                <a:sym typeface="Avenir"/>
              </a:rPr>
              <a:t>: </a:t>
            </a:r>
            <a:r>
              <a:rPr lang="sk-SK">
                <a:latin typeface="Avenir"/>
                <a:ea typeface="Avenir"/>
                <a:cs typeface="Avenir"/>
                <a:sym typeface="Avenir"/>
              </a:rPr>
              <a:t>cesty konzultácií s </a:t>
            </a:r>
            <a:r>
              <a:rPr lang="sk-SK" dirty="0">
                <a:latin typeface="Avenir"/>
                <a:ea typeface="Avenir"/>
                <a:cs typeface="Avenir"/>
                <a:sym typeface="Avenir"/>
              </a:rPr>
              <a:t>Božím ľudom</a:t>
            </a:r>
            <a:r>
              <a:rPr lang="es-ES" dirty="0">
                <a:latin typeface="Avenir"/>
                <a:ea typeface="Avenir"/>
                <a:cs typeface="Avenir"/>
                <a:sym typeface="Avenir"/>
              </a:rPr>
              <a:t> (</a:t>
            </a:r>
            <a:r>
              <a:rPr lang="es-ES" i="1" dirty="0">
                <a:latin typeface="Avenir"/>
                <a:ea typeface="Avenir"/>
                <a:cs typeface="Avenir"/>
                <a:sym typeface="Avenir"/>
              </a:rPr>
              <a:t>PD</a:t>
            </a:r>
            <a:r>
              <a:rPr lang="es-ES" dirty="0">
                <a:latin typeface="Avenir"/>
                <a:ea typeface="Avenir"/>
                <a:cs typeface="Avenir"/>
                <a:sym typeface="Avenir"/>
              </a:rPr>
              <a:t>, 26)</a:t>
            </a:r>
            <a:endParaRPr dirty="0">
              <a:latin typeface="Avenir"/>
              <a:ea typeface="Avenir"/>
              <a:cs typeface="Avenir"/>
              <a:sym typeface="Avenir"/>
            </a:endParaRPr>
          </a:p>
        </p:txBody>
      </p:sp>
      <p:sp>
        <p:nvSpPr>
          <p:cNvPr id="313" name="Google Shape;313;p26"/>
          <p:cNvSpPr txBox="1">
            <a:spLocks noGrp="1"/>
          </p:cNvSpPr>
          <p:nvPr>
            <p:ph type="body" idx="1"/>
          </p:nvPr>
        </p:nvSpPr>
        <p:spPr>
          <a:xfrm>
            <a:off x="311700" y="1592317"/>
            <a:ext cx="8520600" cy="297655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sk-SK" sz="1400" dirty="0">
                <a:latin typeface="Avenir"/>
                <a:ea typeface="Avenir"/>
                <a:cs typeface="Avenir"/>
                <a:sym typeface="Avenir"/>
              </a:rPr>
              <a:t>Aby ste mohli odpovedať, pozývame vás</a:t>
            </a:r>
            <a:r>
              <a:rPr lang="es-ES" sz="1400" dirty="0">
                <a:latin typeface="Avenir"/>
                <a:ea typeface="Avenir"/>
                <a:cs typeface="Avenir"/>
                <a:sym typeface="Avenir"/>
              </a:rPr>
              <a:t>:</a:t>
            </a:r>
            <a:endParaRPr dirty="0"/>
          </a:p>
          <a:p>
            <a:pPr marL="914400" lvl="1" indent="-304800" algn="l" rtl="0">
              <a:lnSpc>
                <a:spcPct val="115000"/>
              </a:lnSpc>
              <a:spcBef>
                <a:spcPts val="0"/>
              </a:spcBef>
              <a:spcAft>
                <a:spcPts val="0"/>
              </a:spcAft>
              <a:buSzPts val="1200"/>
              <a:buChar char="○"/>
            </a:pPr>
            <a:r>
              <a:rPr lang="es-ES" sz="1400" dirty="0">
                <a:latin typeface="Avenir"/>
                <a:ea typeface="Avenir"/>
                <a:cs typeface="Avenir"/>
                <a:sym typeface="Avenir"/>
              </a:rPr>
              <a:t>a) </a:t>
            </a:r>
            <a:r>
              <a:rPr lang="sk-SK" sz="1400" dirty="0">
                <a:latin typeface="Avenir"/>
                <a:ea typeface="Avenir"/>
                <a:cs typeface="Avenir"/>
                <a:sym typeface="Avenir"/>
              </a:rPr>
              <a:t>pýtať sa, aké skúsenosti vašej partikulárnej cirkvi vám pri nich prichádzajú na myseľ;</a:t>
            </a:r>
            <a:endParaRPr sz="1400" dirty="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400" dirty="0">
                <a:latin typeface="Avenir"/>
                <a:ea typeface="Avenir"/>
                <a:cs typeface="Avenir"/>
                <a:sym typeface="Avenir"/>
              </a:rPr>
              <a:t>b) </a:t>
            </a:r>
            <a:r>
              <a:rPr lang="sk-SK" sz="1400" dirty="0">
                <a:solidFill>
                  <a:schemeClr val="tx1"/>
                </a:solidFill>
                <a:latin typeface="Avenir"/>
                <a:ea typeface="Avenir"/>
                <a:cs typeface="Avenir"/>
                <a:sym typeface="Avenir"/>
              </a:rPr>
              <a:t>hlbšie preskúmať tieto skúsenosti </a:t>
            </a:r>
            <a:r>
              <a:rPr lang="sk-SK" sz="1400" dirty="0" smtClean="0">
                <a:solidFill>
                  <a:schemeClr val="tx1"/>
                </a:solidFill>
                <a:latin typeface="Avenir"/>
                <a:ea typeface="Avenir"/>
                <a:cs typeface="Times New Roman" panose="02020603050405020304" pitchFamily="18" charset="0"/>
                <a:sym typeface="Avenir"/>
              </a:rPr>
              <a:t>„spoločného kráčania“</a:t>
            </a:r>
            <a:r>
              <a:rPr lang="sk-SK" sz="1400" dirty="0" smtClean="0">
                <a:solidFill>
                  <a:schemeClr val="tx1"/>
                </a:solidFill>
                <a:latin typeface="Avenir"/>
                <a:ea typeface="Avenir"/>
                <a:cs typeface="Avenir"/>
                <a:sym typeface="Avenir"/>
              </a:rPr>
              <a:t>: </a:t>
            </a:r>
            <a:r>
              <a:rPr lang="sk-SK" sz="1400" dirty="0">
                <a:solidFill>
                  <a:schemeClr val="tx1"/>
                </a:solidFill>
                <a:latin typeface="Avenir"/>
                <a:ea typeface="Avenir"/>
                <a:cs typeface="Avenir"/>
                <a:sym typeface="Avenir"/>
              </a:rPr>
              <a:t>Akú radosť vo vás vyvolali? Na aké ťažkosti a prekážky ste narazili? Aké zranenia vyniesli na svetlo?</a:t>
            </a:r>
            <a:r>
              <a:rPr lang="es-ES" sz="1400" dirty="0">
                <a:solidFill>
                  <a:schemeClr val="tx1"/>
                </a:solidFill>
                <a:latin typeface="Avenir"/>
                <a:ea typeface="Avenir"/>
                <a:cs typeface="Avenir"/>
                <a:sym typeface="Avenir"/>
              </a:rPr>
              <a:t> </a:t>
            </a:r>
            <a:r>
              <a:rPr lang="sk-SK" sz="1400" dirty="0">
                <a:solidFill>
                  <a:schemeClr val="tx1"/>
                </a:solidFill>
                <a:latin typeface="Avenir"/>
                <a:ea typeface="Avenir"/>
                <a:cs typeface="Avenir"/>
                <a:sym typeface="Avenir"/>
              </a:rPr>
              <a:t>Aké poznatky ste zistili? (Čo ste pochopili</a:t>
            </a:r>
            <a:r>
              <a:rPr lang="sk-SK" sz="1400" dirty="0" smtClean="0">
                <a:solidFill>
                  <a:schemeClr val="tx1"/>
                </a:solidFill>
                <a:latin typeface="Avenir"/>
                <a:ea typeface="Avenir"/>
                <a:cs typeface="Avenir"/>
                <a:sym typeface="Avenir"/>
              </a:rPr>
              <a:t>?)</a:t>
            </a:r>
            <a:endParaRPr sz="1400" dirty="0">
              <a:solidFill>
                <a:schemeClr val="tx1"/>
              </a:solidFill>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400" dirty="0">
                <a:latin typeface="Avenir"/>
                <a:ea typeface="Avenir"/>
                <a:cs typeface="Avenir"/>
                <a:sym typeface="Avenir"/>
              </a:rPr>
              <a:t>c) </a:t>
            </a:r>
            <a:r>
              <a:rPr lang="sk-SK" sz="1400" dirty="0">
                <a:latin typeface="Avenir"/>
                <a:ea typeface="Avenir"/>
                <a:cs typeface="Avenir"/>
                <a:sym typeface="Avenir"/>
              </a:rPr>
              <a:t>pozbierať plody, o ktoré sa treba podeliť: kde v týchto skúsenostiach zaznieva hlas Ducha? </a:t>
            </a:r>
            <a:r>
              <a:rPr lang="es-ES" sz="1400" dirty="0">
                <a:latin typeface="Avenir"/>
                <a:ea typeface="Avenir"/>
                <a:cs typeface="Avenir"/>
                <a:sym typeface="Avenir"/>
              </a:rPr>
              <a:t> </a:t>
            </a:r>
            <a:r>
              <a:rPr lang="sk-SK" sz="1400" dirty="0">
                <a:latin typeface="Avenir"/>
                <a:ea typeface="Avenir"/>
                <a:cs typeface="Avenir"/>
                <a:sym typeface="Avenir"/>
              </a:rPr>
              <a:t>Čo si od nás žiada?</a:t>
            </a:r>
            <a:r>
              <a:rPr lang="es-ES" sz="1400" dirty="0">
                <a:latin typeface="Avenir"/>
                <a:ea typeface="Avenir"/>
                <a:cs typeface="Avenir"/>
                <a:sym typeface="Avenir"/>
              </a:rPr>
              <a:t> </a:t>
            </a:r>
            <a:r>
              <a:rPr lang="sk-SK" sz="1400" dirty="0">
                <a:latin typeface="Avenir"/>
                <a:ea typeface="Avenir"/>
                <a:cs typeface="Avenir"/>
                <a:sym typeface="Avenir"/>
              </a:rPr>
              <a:t>Aké body treba potvrdiť, aké sú vyhliadky na zmenu, aké kroky treba urobiť? Kde pozorujeme konsenzus?</a:t>
            </a:r>
            <a:r>
              <a:rPr lang="es-ES" sz="1400" dirty="0">
                <a:latin typeface="Avenir"/>
                <a:ea typeface="Avenir"/>
                <a:cs typeface="Avenir"/>
                <a:sym typeface="Avenir"/>
              </a:rPr>
              <a:t> </a:t>
            </a:r>
            <a:r>
              <a:rPr lang="sk-SK" sz="1400" dirty="0">
                <a:latin typeface="Avenir"/>
                <a:ea typeface="Avenir"/>
                <a:cs typeface="Avenir"/>
                <a:sym typeface="Avenir"/>
              </a:rPr>
              <a:t>Aké cesty sa otvárajú pre našu partikulárnu Cirkev?</a:t>
            </a:r>
            <a:r>
              <a:rPr lang="es-ES" sz="1400" dirty="0">
                <a:latin typeface="Avenir"/>
                <a:ea typeface="Avenir"/>
                <a:cs typeface="Avenir"/>
                <a:sym typeface="Avenir"/>
              </a:rPr>
              <a:t> </a:t>
            </a:r>
            <a:endParaRPr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7"/>
          <p:cNvPicPr preferRelativeResize="0"/>
          <p:nvPr/>
        </p:nvPicPr>
        <p:blipFill rotWithShape="1">
          <a:blip r:embed="rId3">
            <a:alphaModFix/>
          </a:blip>
          <a:srcRect t="11395" b="14650"/>
          <a:stretch/>
        </p:blipFill>
        <p:spPr>
          <a:xfrm>
            <a:off x="4813800" y="512600"/>
            <a:ext cx="3608899" cy="4060923"/>
          </a:xfrm>
          <a:prstGeom prst="rect">
            <a:avLst/>
          </a:prstGeom>
          <a:noFill/>
          <a:ln>
            <a:noFill/>
          </a:ln>
        </p:spPr>
      </p:pic>
      <p:sp>
        <p:nvSpPr>
          <p:cNvPr id="319" name="Google Shape;319;p27"/>
          <p:cNvSpPr txBox="1">
            <a:spLocks noGrp="1"/>
          </p:cNvSpPr>
          <p:nvPr>
            <p:ph type="title"/>
          </p:nvPr>
        </p:nvSpPr>
        <p:spPr>
          <a:xfrm>
            <a:off x="280266" y="162465"/>
            <a:ext cx="4330692" cy="45785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3999"/>
              <a:buFont typeface="Arial"/>
              <a:buNone/>
            </a:pPr>
            <a:r>
              <a:rPr lang="sk-SK" sz="1900" dirty="0">
                <a:latin typeface="Avenir"/>
                <a:ea typeface="Avenir"/>
                <a:cs typeface="Avenir"/>
                <a:sym typeface="Avenir"/>
              </a:rPr>
              <a:t>Hlavná otázka synodálneho procesu</a:t>
            </a:r>
            <a:endParaRPr sz="1900" dirty="0">
              <a:latin typeface="Avenir"/>
              <a:ea typeface="Avenir"/>
              <a:cs typeface="Avenir"/>
              <a:sym typeface="Avenir"/>
            </a:endParaRPr>
          </a:p>
        </p:txBody>
      </p:sp>
      <p:sp>
        <p:nvSpPr>
          <p:cNvPr id="320" name="Google Shape;320;p27"/>
          <p:cNvSpPr txBox="1">
            <a:spLocks noGrp="1"/>
          </p:cNvSpPr>
          <p:nvPr>
            <p:ph type="body" idx="2"/>
          </p:nvPr>
        </p:nvSpPr>
        <p:spPr>
          <a:xfrm>
            <a:off x="280559" y="620323"/>
            <a:ext cx="4447558" cy="1719532"/>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84942"/>
              <a:buNone/>
            </a:pPr>
            <a:r>
              <a:rPr lang="sk-SK" sz="1400" dirty="0">
                <a:latin typeface="Avenir"/>
                <a:ea typeface="Avenir"/>
                <a:cs typeface="Avenir"/>
                <a:sym typeface="Avenir"/>
              </a:rPr>
              <a:t>Hlavná otázka, ktorá nás inšpiruje a vedie:</a:t>
            </a:r>
            <a:r>
              <a:rPr lang="es-ES" sz="1400" dirty="0">
                <a:latin typeface="Avenir"/>
                <a:ea typeface="Avenir"/>
                <a:cs typeface="Avenir"/>
                <a:sym typeface="Avenir"/>
              </a:rPr>
              <a:t> </a:t>
            </a:r>
            <a:r>
              <a:rPr lang="sk-SK" sz="1400" dirty="0">
                <a:latin typeface="Avenir"/>
                <a:ea typeface="Avenir"/>
                <a:cs typeface="Avenir"/>
                <a:sym typeface="Avenir"/>
              </a:rPr>
              <a:t>Ako sa dnes na rôznych úrovniach (od miestnej až po univerzálnu) uskutočňuje  toto „synodálne kráčanie“,</a:t>
            </a:r>
            <a:r>
              <a:rPr lang="es-ES" sz="1400" dirty="0">
                <a:latin typeface="Avenir"/>
                <a:ea typeface="Avenir"/>
                <a:cs typeface="Avenir"/>
                <a:sym typeface="Avenir"/>
              </a:rPr>
              <a:t> </a:t>
            </a:r>
            <a:r>
              <a:rPr lang="sk-SK" sz="1400" dirty="0">
                <a:latin typeface="Avenir"/>
                <a:ea typeface="Avenir"/>
                <a:cs typeface="Avenir"/>
                <a:sym typeface="Avenir"/>
              </a:rPr>
              <a:t>ktoré umožňuje Cirkvi ohlasovať evanjelium v súlade s misiou, ktorá jej bola zverená; a aké kroky nás Duch pozýva vykonať, aby sme rástli ako synodálna Cirkev</a:t>
            </a:r>
            <a:r>
              <a:rPr lang="es-ES" sz="1400" dirty="0">
                <a:latin typeface="Avenir"/>
                <a:ea typeface="Avenir"/>
                <a:cs typeface="Avenir"/>
                <a:sym typeface="Avenir"/>
              </a:rPr>
              <a:t>?</a:t>
            </a:r>
            <a:endParaRPr lang="sk-SK" sz="1400" dirty="0">
              <a:latin typeface="Avenir"/>
              <a:ea typeface="Avenir"/>
              <a:cs typeface="Avenir"/>
              <a:sym typeface="Avenir"/>
            </a:endParaRPr>
          </a:p>
          <a:p>
            <a:pPr marL="0" lvl="0" indent="0" algn="r" rtl="0">
              <a:lnSpc>
                <a:spcPct val="115000"/>
              </a:lnSpc>
              <a:spcBef>
                <a:spcPts val="0"/>
              </a:spcBef>
              <a:spcAft>
                <a:spcPts val="0"/>
              </a:spcAft>
              <a:buClr>
                <a:schemeClr val="dk1"/>
              </a:buClr>
              <a:buSzPct val="84942"/>
              <a:buNone/>
            </a:pPr>
            <a:r>
              <a:rPr lang="es-ES" sz="1300" dirty="0">
                <a:latin typeface="Avenir"/>
                <a:ea typeface="Avenir"/>
                <a:cs typeface="Avenir"/>
                <a:sym typeface="Avenir"/>
              </a:rPr>
              <a:t>(</a:t>
            </a:r>
            <a:r>
              <a:rPr lang="es-ES" sz="1300" i="1" dirty="0">
                <a:latin typeface="Avenir"/>
                <a:ea typeface="Avenir"/>
                <a:cs typeface="Avenir"/>
                <a:sym typeface="Avenir"/>
              </a:rPr>
              <a:t>PD</a:t>
            </a:r>
            <a:r>
              <a:rPr lang="es-ES" sz="1300" dirty="0">
                <a:latin typeface="Avenir"/>
                <a:ea typeface="Avenir"/>
                <a:cs typeface="Avenir"/>
                <a:sym typeface="Avenir"/>
              </a:rPr>
              <a:t>, 2)</a:t>
            </a:r>
            <a:endParaRPr sz="1300" dirty="0">
              <a:latin typeface="Avenir"/>
              <a:ea typeface="Avenir"/>
              <a:cs typeface="Avenir"/>
              <a:sym typeface="Avenir"/>
            </a:endParaRPr>
          </a:p>
        </p:txBody>
      </p:sp>
      <p:sp>
        <p:nvSpPr>
          <p:cNvPr id="321" name="Google Shape;321;p2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27</a:t>
            </a:fld>
            <a:endParaRPr/>
          </a:p>
        </p:txBody>
      </p:sp>
      <p:sp>
        <p:nvSpPr>
          <p:cNvPr id="322" name="Google Shape;322;p27"/>
          <p:cNvSpPr txBox="1"/>
          <p:nvPr/>
        </p:nvSpPr>
        <p:spPr>
          <a:xfrm>
            <a:off x="280266" y="2178902"/>
            <a:ext cx="4330691" cy="723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36"/>
              <a:buFont typeface="Arial"/>
              <a:buNone/>
            </a:pPr>
            <a:r>
              <a:rPr lang="sk-SK" sz="1900" b="1" dirty="0" smtClean="0">
                <a:solidFill>
                  <a:schemeClr val="dk1"/>
                </a:solidFill>
                <a:latin typeface="Avenir"/>
                <a:ea typeface="Avenir"/>
                <a:cs typeface="Avenir"/>
                <a:sym typeface="Avenir"/>
              </a:rPr>
              <a:t>Základná otázka </a:t>
            </a:r>
            <a:r>
              <a:rPr lang="sk-SK" sz="1900" b="1" dirty="0">
                <a:solidFill>
                  <a:schemeClr val="dk1"/>
                </a:solidFill>
                <a:latin typeface="Avenir"/>
                <a:ea typeface="Avenir"/>
                <a:cs typeface="Avenir"/>
                <a:sym typeface="Avenir"/>
              </a:rPr>
              <a:t>na konzultáciu      s Božím ľudom</a:t>
            </a:r>
            <a:endParaRPr sz="1900" b="1" i="0" u="none" strike="noStrike" cap="none" dirty="0">
              <a:solidFill>
                <a:schemeClr val="dk1"/>
              </a:solidFill>
              <a:latin typeface="Avenir"/>
              <a:ea typeface="Avenir"/>
              <a:cs typeface="Avenir"/>
              <a:sym typeface="Avenir"/>
            </a:endParaRPr>
          </a:p>
        </p:txBody>
      </p:sp>
      <p:sp>
        <p:nvSpPr>
          <p:cNvPr id="323" name="Google Shape;323;p27"/>
          <p:cNvSpPr txBox="1"/>
          <p:nvPr/>
        </p:nvSpPr>
        <p:spPr>
          <a:xfrm>
            <a:off x="280266" y="2902609"/>
            <a:ext cx="4416374" cy="1661666"/>
          </a:xfrm>
          <a:prstGeom prst="rect">
            <a:avLst/>
          </a:prstGeom>
          <a:noFill/>
          <a:ln>
            <a:noFill/>
          </a:ln>
        </p:spPr>
        <p:txBody>
          <a:bodyPr spcFirstLastPara="1" wrap="square" lIns="91425" tIns="91425" rIns="91425" bIns="91425" anchor="ctr" anchorCtr="0">
            <a:normAutofit/>
          </a:bodyPr>
          <a:lstStyle/>
          <a:p>
            <a:pPr marL="152400" marR="0" lvl="0" indent="0" algn="just" rtl="0">
              <a:lnSpc>
                <a:spcPct val="115000"/>
              </a:lnSpc>
              <a:spcBef>
                <a:spcPts val="0"/>
              </a:spcBef>
              <a:spcAft>
                <a:spcPts val="0"/>
              </a:spcAft>
              <a:buClr>
                <a:srgbClr val="DE8F32"/>
              </a:buClr>
              <a:buSzPts val="1200"/>
              <a:buFont typeface="Helvetica Neue"/>
              <a:buNone/>
            </a:pPr>
            <a:r>
              <a:rPr lang="sk-SK" i="1" dirty="0">
                <a:latin typeface="Avenir"/>
                <a:ea typeface="Avenir"/>
                <a:cs typeface="Avenir"/>
                <a:sym typeface="Avenir"/>
              </a:rPr>
              <a:t>Synodálna Cirkev </a:t>
            </a:r>
            <a:r>
              <a:rPr lang="sk-SK" sz="1400" b="0" i="1" u="none" strike="noStrike" cap="none" dirty="0">
                <a:solidFill>
                  <a:srgbClr val="000000"/>
                </a:solidFill>
                <a:latin typeface="Avenir"/>
                <a:ea typeface="Avenir"/>
                <a:cs typeface="Avenir"/>
                <a:sym typeface="Avenir"/>
              </a:rPr>
              <a:t>pri ohlasovaní evanjelia „kráča spoločne“:</a:t>
            </a:r>
            <a:r>
              <a:rPr lang="es-ES" sz="1400" b="0" i="1" u="none" strike="noStrike" cap="none" dirty="0">
                <a:solidFill>
                  <a:srgbClr val="000000"/>
                </a:solidFill>
                <a:latin typeface="Avenir"/>
                <a:ea typeface="Avenir"/>
                <a:cs typeface="Avenir"/>
                <a:sym typeface="Avenir"/>
              </a:rPr>
              <a:t> </a:t>
            </a:r>
            <a:r>
              <a:rPr lang="sk-SK" sz="1400" b="0" i="1" u="none" strike="noStrike" cap="none" dirty="0">
                <a:solidFill>
                  <a:srgbClr val="000000"/>
                </a:solidFill>
                <a:latin typeface="Avenir"/>
                <a:ea typeface="Avenir"/>
                <a:cs typeface="Avenir"/>
                <a:sym typeface="Avenir"/>
              </a:rPr>
              <a:t>Ako uskutočňujete toto „spoločné kráčanie“ dnes vo vašej miestnej cirkvi</a:t>
            </a:r>
            <a:r>
              <a:rPr lang="es-ES" sz="1400" b="0" i="1" u="none" strike="noStrike" cap="none" dirty="0">
                <a:solidFill>
                  <a:srgbClr val="000000"/>
                </a:solidFill>
                <a:latin typeface="Avenir"/>
                <a:ea typeface="Avenir"/>
                <a:cs typeface="Avenir"/>
                <a:sym typeface="Avenir"/>
              </a:rPr>
              <a:t>? </a:t>
            </a:r>
            <a:r>
              <a:rPr lang="sk-SK" sz="1400" b="0" i="1" u="none" strike="noStrike" cap="none" dirty="0">
                <a:solidFill>
                  <a:srgbClr val="000000"/>
                </a:solidFill>
                <a:latin typeface="Avenir"/>
                <a:ea typeface="Avenir"/>
                <a:cs typeface="Avenir"/>
                <a:sym typeface="Avenir"/>
              </a:rPr>
              <a:t>Aké kroky nás Duch vyzýva urobiť, aby sme rástli v našom „spoločno</a:t>
            </a:r>
            <a:r>
              <a:rPr lang="sk-SK" i="1" dirty="0">
                <a:latin typeface="Avenir"/>
                <a:ea typeface="Avenir"/>
                <a:cs typeface="Avenir"/>
                <a:sym typeface="Avenir"/>
              </a:rPr>
              <a:t>m kráčaní“</a:t>
            </a:r>
            <a:r>
              <a:rPr lang="es-ES" sz="1400" b="0" i="1" u="none" strike="noStrike" cap="none" dirty="0">
                <a:solidFill>
                  <a:srgbClr val="000000"/>
                </a:solidFill>
                <a:latin typeface="Avenir"/>
                <a:ea typeface="Avenir"/>
                <a:cs typeface="Avenir"/>
                <a:sym typeface="Avenir"/>
              </a:rPr>
              <a:t>? </a:t>
            </a:r>
            <a:endParaRPr sz="1400" b="0" i="0" u="none" strike="noStrike" cap="none" dirty="0">
              <a:solidFill>
                <a:srgbClr val="000000"/>
              </a:solidFill>
              <a:latin typeface="Arial"/>
              <a:ea typeface="Arial"/>
              <a:cs typeface="Arial"/>
              <a:sym typeface="Arial"/>
            </a:endParaRPr>
          </a:p>
          <a:p>
            <a:pPr marL="152400" marR="0" lvl="0" indent="0" algn="r" rtl="0">
              <a:lnSpc>
                <a:spcPct val="115000"/>
              </a:lnSpc>
              <a:spcBef>
                <a:spcPts val="0"/>
              </a:spcBef>
              <a:spcAft>
                <a:spcPts val="0"/>
              </a:spcAft>
              <a:buClr>
                <a:srgbClr val="DE8F32"/>
              </a:buClr>
              <a:buSzPts val="1200"/>
              <a:buFont typeface="Helvetica Neue"/>
              <a:buNone/>
            </a:pPr>
            <a:r>
              <a:rPr lang="es-ES" sz="1300" b="0" i="1" u="none" strike="noStrike" cap="none" dirty="0">
                <a:solidFill>
                  <a:srgbClr val="000000"/>
                </a:solidFill>
                <a:latin typeface="Avenir"/>
                <a:ea typeface="Avenir"/>
                <a:cs typeface="Avenir"/>
                <a:sym typeface="Avenir"/>
              </a:rPr>
              <a:t>(PD, 26)</a:t>
            </a:r>
            <a:endParaRPr sz="1300" b="0" i="1" u="none" strike="noStrike" cap="none" dirty="0">
              <a:solidFill>
                <a:srgbClr val="000000"/>
              </a:solidFill>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668075" y="235543"/>
            <a:ext cx="4181400" cy="637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ts val="2500"/>
              <a:buFont typeface="Helvetica Neue"/>
              <a:buNone/>
            </a:pPr>
            <a:r>
              <a:rPr lang="sk-SK" dirty="0"/>
              <a:t>Desať tém na preskúmanie</a:t>
            </a:r>
            <a:endParaRPr dirty="0"/>
          </a:p>
        </p:txBody>
      </p:sp>
      <p:sp>
        <p:nvSpPr>
          <p:cNvPr id="329" name="Google Shape;329;p2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28</a:t>
            </a:fld>
            <a:endParaRPr/>
          </a:p>
        </p:txBody>
      </p:sp>
      <p:sp>
        <p:nvSpPr>
          <p:cNvPr id="330" name="Google Shape;330;p28"/>
          <p:cNvSpPr txBox="1">
            <a:spLocks noGrp="1"/>
          </p:cNvSpPr>
          <p:nvPr>
            <p:ph type="body" idx="2"/>
          </p:nvPr>
        </p:nvSpPr>
        <p:spPr>
          <a:xfrm>
            <a:off x="668075" y="801857"/>
            <a:ext cx="3626400" cy="3995225"/>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a:pPr>
            <a:r>
              <a:rPr lang="sk-SK" sz="1100" b="1" dirty="0"/>
              <a:t>SPOLOČNÍCI NA CESTE</a:t>
            </a:r>
            <a:r>
              <a:rPr lang="es-ES" sz="1100" b="1" dirty="0"/>
              <a:t>: </a:t>
            </a:r>
            <a:r>
              <a:rPr lang="es-ES" sz="1100" i="1" dirty="0"/>
              <a:t> </a:t>
            </a:r>
            <a:r>
              <a:rPr lang="sk-SK" sz="1100" i="1" dirty="0"/>
              <a:t>V Cirkvi a v spoločnosti ideme bok po boku po rovnakej ceste.</a:t>
            </a:r>
            <a:r>
              <a:rPr lang="es-ES" sz="1100" b="1" i="1" dirty="0"/>
              <a:t> </a:t>
            </a:r>
            <a:endParaRPr lang="sk-SK" sz="1100" b="1" i="1" dirty="0"/>
          </a:p>
          <a:p>
            <a:pPr marL="457200" lvl="0" indent="-304800" algn="l" rtl="0">
              <a:lnSpc>
                <a:spcPct val="115000"/>
              </a:lnSpc>
              <a:spcBef>
                <a:spcPts val="0"/>
              </a:spcBef>
              <a:spcAft>
                <a:spcPts val="0"/>
              </a:spcAft>
              <a:buSzPts val="1200"/>
              <a:buFont typeface="Arial"/>
              <a:buAutoNum type="romanUcPeriod"/>
            </a:pPr>
            <a:endParaRPr lang="sk-SK" sz="1100" b="1" dirty="0"/>
          </a:p>
          <a:p>
            <a:pPr marL="457200" lvl="0" indent="-304800" algn="l" rtl="0">
              <a:lnSpc>
                <a:spcPct val="115000"/>
              </a:lnSpc>
              <a:spcBef>
                <a:spcPts val="0"/>
              </a:spcBef>
              <a:spcAft>
                <a:spcPts val="0"/>
              </a:spcAft>
              <a:buSzPts val="1200"/>
              <a:buFont typeface="Arial"/>
              <a:buAutoNum type="romanUcPeriod"/>
            </a:pPr>
            <a:r>
              <a:rPr lang="sk-SK" sz="1100" b="1" dirty="0"/>
              <a:t>POČÚVANIE</a:t>
            </a:r>
            <a:r>
              <a:rPr lang="es-ES" sz="1100" b="1" dirty="0"/>
              <a:t>:</a:t>
            </a:r>
            <a:r>
              <a:rPr lang="sk-SK" sz="1100" b="1" dirty="0"/>
              <a:t> </a:t>
            </a:r>
            <a:r>
              <a:rPr lang="sk-SK" sz="1100" i="1" dirty="0"/>
              <a:t>Počúvanie je prvým krokom, no vyžaduje si otvorenú myseľ a srdce bez predsudkov.</a:t>
            </a:r>
            <a:r>
              <a:rPr lang="es-ES" sz="1100" b="1" dirty="0"/>
              <a:t> </a:t>
            </a:r>
            <a:endParaRPr lang="sk-SK" sz="1100" b="1" dirty="0"/>
          </a:p>
          <a:p>
            <a:pPr marL="457200" lvl="0" indent="-304800" algn="l" rtl="0">
              <a:lnSpc>
                <a:spcPct val="115000"/>
              </a:lnSpc>
              <a:spcBef>
                <a:spcPts val="0"/>
              </a:spcBef>
              <a:spcAft>
                <a:spcPts val="0"/>
              </a:spcAft>
              <a:buSzPts val="1200"/>
              <a:buFont typeface="Arial"/>
              <a:buAutoNum type="romanUcPeriod"/>
            </a:pPr>
            <a:endParaRPr lang="sk-SK" sz="1100" b="1" dirty="0"/>
          </a:p>
          <a:p>
            <a:pPr marL="457200" lvl="0" indent="-304800" algn="l" rtl="0">
              <a:lnSpc>
                <a:spcPct val="115000"/>
              </a:lnSpc>
              <a:spcBef>
                <a:spcPts val="0"/>
              </a:spcBef>
              <a:spcAft>
                <a:spcPts val="0"/>
              </a:spcAft>
              <a:buSzPts val="1200"/>
              <a:buFont typeface="Arial"/>
              <a:buAutoNum type="romanUcPeriod"/>
            </a:pPr>
            <a:r>
              <a:rPr lang="sk-SK" sz="1100" b="1" dirty="0"/>
              <a:t>VZIAŤ SI SLOVO:</a:t>
            </a:r>
            <a:r>
              <a:rPr lang="es-ES" sz="1100" b="1" dirty="0"/>
              <a:t> </a:t>
            </a:r>
            <a:r>
              <a:rPr lang="sk-SK" sz="1100" i="1" dirty="0"/>
              <a:t>Všetci sú vyzvaní hovoriť s odvahou a </a:t>
            </a:r>
            <a:r>
              <a:rPr lang="sk-SK" sz="1100" i="1" dirty="0" err="1"/>
              <a:t>parrésiou</a:t>
            </a:r>
            <a:r>
              <a:rPr lang="es-ES" sz="1100" i="1" dirty="0"/>
              <a:t>, </a:t>
            </a:r>
            <a:r>
              <a:rPr lang="sk-SK" sz="1100" i="1" dirty="0" err="1"/>
              <a:t>t.j</a:t>
            </a:r>
            <a:r>
              <a:rPr lang="sk-SK" sz="1100" i="1" dirty="0"/>
              <a:t>. zahrnúť slobodu, pravdu a lásku. </a:t>
            </a:r>
            <a:r>
              <a:rPr lang="es-ES" sz="1100" i="1" dirty="0"/>
              <a:t> </a:t>
            </a:r>
            <a:endParaRPr lang="sk-SK" sz="1100" i="1" dirty="0"/>
          </a:p>
          <a:p>
            <a:pPr marL="457200" lvl="0" indent="-304800" algn="l" rtl="0">
              <a:lnSpc>
                <a:spcPct val="115000"/>
              </a:lnSpc>
              <a:spcBef>
                <a:spcPts val="0"/>
              </a:spcBef>
              <a:spcAft>
                <a:spcPts val="0"/>
              </a:spcAft>
              <a:buSzPts val="1200"/>
              <a:buFont typeface="Arial"/>
              <a:buAutoNum type="romanUcPeriod"/>
            </a:pPr>
            <a:endParaRPr lang="sk-SK" sz="1100" b="1" dirty="0"/>
          </a:p>
          <a:p>
            <a:pPr marL="457200" lvl="0" indent="-304800" algn="l" rtl="0">
              <a:lnSpc>
                <a:spcPct val="115000"/>
              </a:lnSpc>
              <a:spcBef>
                <a:spcPts val="0"/>
              </a:spcBef>
              <a:spcAft>
                <a:spcPts val="0"/>
              </a:spcAft>
              <a:buSzPts val="1200"/>
              <a:buFont typeface="Arial"/>
              <a:buAutoNum type="romanUcPeriod"/>
            </a:pPr>
            <a:r>
              <a:rPr lang="sk-SK" sz="1100" b="1" dirty="0"/>
              <a:t>SLÁVENIE</a:t>
            </a:r>
            <a:r>
              <a:rPr lang="es-ES" sz="1100" b="1" dirty="0"/>
              <a:t>: </a:t>
            </a:r>
            <a:r>
              <a:rPr lang="sk-SK" sz="1100" i="1" dirty="0"/>
              <a:t>„Spoločne kráčať“ je možné len vtedy, ak sa to zakladá na komunitnom počúvaní Božieho slova a slávení Eucharistie</a:t>
            </a:r>
            <a:r>
              <a:rPr lang="es-ES" sz="1100" b="1" i="1" dirty="0"/>
              <a:t>. </a:t>
            </a:r>
            <a:endParaRPr lang="sk-SK" sz="1100" b="1" i="1" dirty="0"/>
          </a:p>
          <a:p>
            <a:pPr marL="457200" lvl="0" indent="-304800" algn="l" rtl="0">
              <a:lnSpc>
                <a:spcPct val="115000"/>
              </a:lnSpc>
              <a:spcBef>
                <a:spcPts val="0"/>
              </a:spcBef>
              <a:spcAft>
                <a:spcPts val="0"/>
              </a:spcAft>
              <a:buSzPts val="1200"/>
              <a:buFont typeface="Arial"/>
              <a:buAutoNum type="romanUcPeriod"/>
            </a:pPr>
            <a:endParaRPr lang="sk-SK" sz="1100" b="1" i="1" dirty="0"/>
          </a:p>
          <a:p>
            <a:pPr marL="457200" lvl="0" indent="-304800" algn="l" rtl="0">
              <a:lnSpc>
                <a:spcPct val="115000"/>
              </a:lnSpc>
              <a:spcBef>
                <a:spcPts val="0"/>
              </a:spcBef>
              <a:spcAft>
                <a:spcPts val="0"/>
              </a:spcAft>
              <a:buSzPts val="1200"/>
              <a:buFont typeface="Arial"/>
              <a:buAutoNum type="romanUcPeriod"/>
            </a:pPr>
            <a:r>
              <a:rPr lang="sk-SK" sz="1100" b="1" dirty="0"/>
              <a:t>SPOLUZODPOVEDNOSŤ ZA MISIU</a:t>
            </a:r>
            <a:r>
              <a:rPr lang="es-ES" sz="1100" b="1" dirty="0"/>
              <a:t>: </a:t>
            </a:r>
            <a:r>
              <a:rPr lang="es-ES" sz="1100" i="1" dirty="0"/>
              <a:t>Synodalit</a:t>
            </a:r>
            <a:r>
              <a:rPr lang="sk-SK" sz="1100" i="1" dirty="0"/>
              <a:t>a je v službe misii Cirkvi, na ktorej sú povolaní podieľať sa všetci jej členovia</a:t>
            </a:r>
            <a:r>
              <a:rPr lang="es-ES" sz="1100" i="1" dirty="0"/>
              <a:t>. </a:t>
            </a:r>
            <a:endParaRPr sz="1100" dirty="0"/>
          </a:p>
        </p:txBody>
      </p:sp>
      <p:sp>
        <p:nvSpPr>
          <p:cNvPr id="331" name="Google Shape;331;p28"/>
          <p:cNvSpPr txBox="1">
            <a:spLocks noGrp="1"/>
          </p:cNvSpPr>
          <p:nvPr>
            <p:ph type="body" idx="3"/>
          </p:nvPr>
        </p:nvSpPr>
        <p:spPr>
          <a:xfrm>
            <a:off x="4849500" y="168813"/>
            <a:ext cx="3677700" cy="4855723"/>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startAt="6"/>
            </a:pPr>
            <a:r>
              <a:rPr lang="es-ES" sz="1100" b="1" dirty="0"/>
              <a:t>DIAL</a:t>
            </a:r>
            <a:r>
              <a:rPr lang="sk-SK" sz="1100" b="1" dirty="0"/>
              <a:t>ÓG V CIRKVI A SPOLOČNOSTI</a:t>
            </a:r>
            <a:r>
              <a:rPr lang="es-ES" sz="1100" dirty="0"/>
              <a:t>: </a:t>
            </a:r>
            <a:r>
              <a:rPr lang="es-ES" sz="1100" i="1" dirty="0"/>
              <a:t>Dial</a:t>
            </a:r>
            <a:r>
              <a:rPr lang="sk-SK" sz="1100" i="1" dirty="0" err="1"/>
              <a:t>óg</a:t>
            </a:r>
            <a:r>
              <a:rPr lang="sk-SK" sz="1100" i="1" dirty="0"/>
              <a:t> je cestou vytrvalosti, ktorá zahŕňa aj stíšenie a bolesť, ale je schopná prijať skúsenosti jednotlivcov i národov</a:t>
            </a:r>
            <a:r>
              <a:rPr lang="es-ES" sz="1100" i="1" dirty="0"/>
              <a:t>. </a:t>
            </a:r>
            <a:endParaRPr lang="sk-SK" sz="1100" i="1" dirty="0"/>
          </a:p>
          <a:p>
            <a:pPr marL="457200" lvl="0" indent="-304800" algn="l" rtl="0">
              <a:lnSpc>
                <a:spcPct val="115000"/>
              </a:lnSpc>
              <a:spcBef>
                <a:spcPts val="0"/>
              </a:spcBef>
              <a:spcAft>
                <a:spcPts val="0"/>
              </a:spcAft>
              <a:buSzPts val="1200"/>
              <a:buFont typeface="Arial"/>
              <a:buAutoNum type="romanUcPeriod" startAt="6"/>
            </a:pPr>
            <a:endParaRPr lang="sk-SK" sz="1100" b="1" i="1" dirty="0"/>
          </a:p>
          <a:p>
            <a:pPr marL="457200" lvl="0" indent="-304800" algn="l" rtl="0">
              <a:lnSpc>
                <a:spcPct val="115000"/>
              </a:lnSpc>
              <a:spcBef>
                <a:spcPts val="0"/>
              </a:spcBef>
              <a:spcAft>
                <a:spcPts val="0"/>
              </a:spcAft>
              <a:buSzPts val="1200"/>
              <a:buFont typeface="Arial"/>
              <a:buAutoNum type="romanUcPeriod" startAt="6"/>
            </a:pPr>
            <a:r>
              <a:rPr lang="es-ES" sz="1100" b="1" dirty="0"/>
              <a:t>E</a:t>
            </a:r>
            <a:r>
              <a:rPr lang="sk-SK" sz="1100" b="1" dirty="0"/>
              <a:t>K</a:t>
            </a:r>
            <a:r>
              <a:rPr lang="es-ES" sz="1100" b="1" dirty="0"/>
              <a:t>UMENI</a:t>
            </a:r>
            <a:r>
              <a:rPr lang="sk-SK" sz="1100" b="1" dirty="0"/>
              <a:t>ZMUS</a:t>
            </a:r>
            <a:r>
              <a:rPr lang="es-ES" sz="1100" dirty="0"/>
              <a:t>: </a:t>
            </a:r>
            <a:r>
              <a:rPr lang="sk-SK" sz="1100" i="1" dirty="0"/>
              <a:t>D</a:t>
            </a:r>
            <a:r>
              <a:rPr lang="es-ES" sz="1100" i="1" dirty="0"/>
              <a:t>ial</a:t>
            </a:r>
            <a:r>
              <a:rPr lang="sk-SK" sz="1100" i="1" dirty="0" err="1"/>
              <a:t>óg</a:t>
            </a:r>
            <a:r>
              <a:rPr lang="sk-SK" sz="1100" i="1" dirty="0"/>
              <a:t> medzi kresťanmi </a:t>
            </a:r>
            <a:r>
              <a:rPr lang="sk-SK" sz="1100" i="1" dirty="0" smtClean="0"/>
              <a:t>odlišných </a:t>
            </a:r>
            <a:r>
              <a:rPr lang="sk-SK" sz="1100" i="1" dirty="0"/>
              <a:t>denominácií, </a:t>
            </a:r>
            <a:r>
              <a:rPr lang="sk-SK" sz="1100" i="1" dirty="0" smtClean="0"/>
              <a:t>ktorých spája jeden krst, </a:t>
            </a:r>
            <a:r>
              <a:rPr lang="sk-SK" sz="1100" i="1" dirty="0"/>
              <a:t>má osobitné miesto na synodálnej ceste. </a:t>
            </a:r>
          </a:p>
          <a:p>
            <a:pPr marL="457200" lvl="0" indent="-304800" algn="l" rtl="0">
              <a:lnSpc>
                <a:spcPct val="115000"/>
              </a:lnSpc>
              <a:spcBef>
                <a:spcPts val="0"/>
              </a:spcBef>
              <a:spcAft>
                <a:spcPts val="0"/>
              </a:spcAft>
              <a:buSzPts val="1200"/>
              <a:buFont typeface="Arial"/>
              <a:buAutoNum type="romanUcPeriod" startAt="6"/>
            </a:pPr>
            <a:endParaRPr lang="sk-SK" sz="1100" b="1" i="1" dirty="0"/>
          </a:p>
          <a:p>
            <a:pPr marL="457200" lvl="0" indent="-304800" algn="l" rtl="0">
              <a:lnSpc>
                <a:spcPct val="115000"/>
              </a:lnSpc>
              <a:spcBef>
                <a:spcPts val="0"/>
              </a:spcBef>
              <a:spcAft>
                <a:spcPts val="0"/>
              </a:spcAft>
              <a:buSzPts val="1200"/>
              <a:buFont typeface="Arial"/>
              <a:buAutoNum type="romanUcPeriod" startAt="6"/>
            </a:pPr>
            <a:r>
              <a:rPr lang="es-ES" sz="1100" b="1" dirty="0"/>
              <a:t>AUTORIT</a:t>
            </a:r>
            <a:r>
              <a:rPr lang="sk-SK" sz="1100" b="1" dirty="0"/>
              <a:t>A</a:t>
            </a:r>
            <a:r>
              <a:rPr lang="es-ES" sz="1100" b="1" dirty="0"/>
              <a:t> A </a:t>
            </a:r>
            <a:r>
              <a:rPr lang="sk-SK" sz="1100" b="1" dirty="0"/>
              <a:t>SPOLUÚČASŤ:</a:t>
            </a:r>
            <a:r>
              <a:rPr lang="es-ES" sz="1100" dirty="0"/>
              <a:t> </a:t>
            </a:r>
            <a:r>
              <a:rPr lang="sk-SK" sz="1100" i="1" dirty="0"/>
              <a:t>S</a:t>
            </a:r>
            <a:r>
              <a:rPr lang="es-ES" sz="1100" i="1" dirty="0"/>
              <a:t>ynod</a:t>
            </a:r>
            <a:r>
              <a:rPr lang="sk-SK" sz="1100" i="1" dirty="0" err="1"/>
              <a:t>álna</a:t>
            </a:r>
            <a:r>
              <a:rPr lang="sk-SK" sz="1100" i="1" dirty="0"/>
              <a:t> Cirkev je Cirkev </a:t>
            </a:r>
            <a:r>
              <a:rPr lang="sk-SK" sz="1100" i="1" dirty="0" err="1"/>
              <a:t>participatívna</a:t>
            </a:r>
            <a:r>
              <a:rPr lang="sk-SK" sz="1100" i="1" dirty="0"/>
              <a:t> a spoluzodpovedná</a:t>
            </a:r>
            <a:r>
              <a:rPr lang="es-ES" sz="1100" i="1" dirty="0"/>
              <a:t>.</a:t>
            </a:r>
            <a:endParaRPr lang="sk-SK" sz="1100" i="1" dirty="0"/>
          </a:p>
          <a:p>
            <a:pPr marL="457200" lvl="0" indent="-304800" algn="l" rtl="0">
              <a:lnSpc>
                <a:spcPct val="115000"/>
              </a:lnSpc>
              <a:spcBef>
                <a:spcPts val="0"/>
              </a:spcBef>
              <a:spcAft>
                <a:spcPts val="0"/>
              </a:spcAft>
              <a:buSzPts val="1200"/>
              <a:buFont typeface="Arial"/>
              <a:buAutoNum type="romanUcPeriod" startAt="6"/>
            </a:pPr>
            <a:endParaRPr lang="sk-SK" sz="1100" b="1" i="1" dirty="0"/>
          </a:p>
          <a:p>
            <a:pPr marL="457200" lvl="0" indent="-304800" algn="l" rtl="0">
              <a:lnSpc>
                <a:spcPct val="115000"/>
              </a:lnSpc>
              <a:spcBef>
                <a:spcPts val="0"/>
              </a:spcBef>
              <a:spcAft>
                <a:spcPts val="0"/>
              </a:spcAft>
              <a:buSzPts val="1200"/>
              <a:buFont typeface="Arial"/>
              <a:buAutoNum type="romanUcPeriod" startAt="6"/>
            </a:pPr>
            <a:r>
              <a:rPr lang="sk-SK" sz="1100" b="1" dirty="0"/>
              <a:t>ROZLIŠOVAŤ A ROZHODOVAŤ</a:t>
            </a:r>
            <a:r>
              <a:rPr lang="es-ES" sz="1100" dirty="0"/>
              <a:t>:</a:t>
            </a:r>
            <a:r>
              <a:rPr lang="sk-SK" sz="1100" i="1" dirty="0"/>
              <a:t> V synodálnom štýle sa rozhoduje prostredníctvom rozlišovania, na základe konsenzu, ktorý vyplýva zo spoločnej poslušnosti voči Duchu.</a:t>
            </a:r>
          </a:p>
          <a:p>
            <a:pPr marL="457200" lvl="0" indent="-304800" algn="l" rtl="0">
              <a:lnSpc>
                <a:spcPct val="115000"/>
              </a:lnSpc>
              <a:spcBef>
                <a:spcPts val="0"/>
              </a:spcBef>
              <a:spcAft>
                <a:spcPts val="0"/>
              </a:spcAft>
              <a:buSzPts val="1200"/>
              <a:buFont typeface="Arial"/>
              <a:buAutoNum type="romanUcPeriod" startAt="6"/>
            </a:pPr>
            <a:endParaRPr lang="sk-SK" sz="1100" b="1" i="1" dirty="0"/>
          </a:p>
          <a:p>
            <a:pPr marL="457200" lvl="0" indent="-304800" algn="l" rtl="0">
              <a:lnSpc>
                <a:spcPct val="115000"/>
              </a:lnSpc>
              <a:spcBef>
                <a:spcPts val="0"/>
              </a:spcBef>
              <a:spcAft>
                <a:spcPts val="0"/>
              </a:spcAft>
              <a:buSzPts val="1200"/>
              <a:buFont typeface="Arial"/>
              <a:buAutoNum type="romanUcPeriod" startAt="6"/>
            </a:pPr>
            <a:r>
              <a:rPr lang="es-ES" sz="1100" b="1" dirty="0"/>
              <a:t>FORM</a:t>
            </a:r>
            <a:r>
              <a:rPr lang="sk-SK" sz="1100" b="1" dirty="0"/>
              <a:t>OVAŤ SA V </a:t>
            </a:r>
            <a:r>
              <a:rPr lang="es-ES" sz="1100" b="1" dirty="0"/>
              <a:t>SYNODALIT</a:t>
            </a:r>
            <a:r>
              <a:rPr lang="sk-SK" sz="1100" b="1" dirty="0"/>
              <a:t>E</a:t>
            </a:r>
            <a:r>
              <a:rPr lang="es-ES" sz="1100" dirty="0"/>
              <a:t>: </a:t>
            </a:r>
            <a:r>
              <a:rPr lang="sk-SK" sz="1100" i="1" dirty="0"/>
              <a:t>Spiritualita „spoločného kráčania“ sa má stať výchovným princípom pre formovanie ľudskej osoby a kresťana, rodín a spoločenstiev. </a:t>
            </a:r>
            <a:r>
              <a:rPr lang="es-ES" sz="1100" dirty="0"/>
              <a:t> </a:t>
            </a:r>
            <a:endParaRPr sz="11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k-SK" dirty="0">
                <a:latin typeface="Avenir"/>
                <a:ea typeface="Avenir"/>
                <a:cs typeface="Avenir"/>
                <a:sym typeface="Avenir"/>
              </a:rPr>
              <a:t>Oživenie kolegiálnych orgánov</a:t>
            </a:r>
            <a:endParaRPr dirty="0">
              <a:latin typeface="Avenir"/>
              <a:ea typeface="Avenir"/>
              <a:cs typeface="Avenir"/>
              <a:sym typeface="Avenir"/>
            </a:endParaRPr>
          </a:p>
        </p:txBody>
      </p:sp>
      <p:sp>
        <p:nvSpPr>
          <p:cNvPr id="338" name="Google Shape;33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Char char="●"/>
            </a:pPr>
            <a:r>
              <a:rPr lang="es-ES" sz="1400" i="1" dirty="0">
                <a:latin typeface="Avenir"/>
                <a:ea typeface="Avenir"/>
                <a:cs typeface="Avenir"/>
                <a:sym typeface="Avenir"/>
              </a:rPr>
              <a:t>Episcopalis Communio</a:t>
            </a:r>
            <a:r>
              <a:rPr lang="es-ES" sz="1400" dirty="0">
                <a:latin typeface="Avenir"/>
                <a:ea typeface="Avenir"/>
                <a:cs typeface="Avenir"/>
                <a:sym typeface="Avenir"/>
              </a:rPr>
              <a:t>, 7. </a:t>
            </a:r>
            <a:r>
              <a:rPr lang="sk-SK" sz="1400" dirty="0">
                <a:latin typeface="Avenir"/>
                <a:ea typeface="Avenir"/>
                <a:cs typeface="Avenir"/>
                <a:sym typeface="Avenir"/>
              </a:rPr>
              <a:t>„V Cirkvi je cieľom každého kolegiálneho orgánu, či už poradného alebo rozhodovacieho</a:t>
            </a:r>
            <a:r>
              <a:rPr lang="es-ES" sz="1400" dirty="0">
                <a:latin typeface="Avenir"/>
                <a:ea typeface="Avenir"/>
                <a:cs typeface="Avenir"/>
                <a:sym typeface="Avenir"/>
              </a:rPr>
              <a:t>, </a:t>
            </a:r>
            <a:r>
              <a:rPr lang="sk-SK" sz="1400" dirty="0">
                <a:latin typeface="Avenir"/>
                <a:ea typeface="Avenir"/>
                <a:cs typeface="Avenir"/>
                <a:sym typeface="Avenir"/>
              </a:rPr>
              <a:t>vždy hľadanie pravdy a dobra Cirkvi. Keď teda ide o otázku týkajúcu sa samotnej viery, </a:t>
            </a:r>
            <a:r>
              <a:rPr lang="es-ES" sz="1400" i="1" dirty="0">
                <a:latin typeface="Avenir"/>
                <a:ea typeface="Avenir"/>
                <a:cs typeface="Avenir"/>
                <a:sym typeface="Avenir"/>
              </a:rPr>
              <a:t>consensus ecclesiae</a:t>
            </a:r>
            <a:r>
              <a:rPr lang="es-ES" sz="1400" dirty="0">
                <a:latin typeface="Avenir"/>
                <a:ea typeface="Avenir"/>
                <a:cs typeface="Avenir"/>
                <a:sym typeface="Avenir"/>
              </a:rPr>
              <a:t> s</a:t>
            </a:r>
            <a:r>
              <a:rPr lang="sk-SK" sz="1400" dirty="0">
                <a:latin typeface="Avenir"/>
                <a:ea typeface="Avenir"/>
                <a:cs typeface="Avenir"/>
                <a:sym typeface="Avenir"/>
              </a:rPr>
              <a:t>a</a:t>
            </a:r>
            <a:r>
              <a:rPr lang="es-ES" sz="1400" dirty="0">
                <a:latin typeface="Avenir"/>
                <a:ea typeface="Avenir"/>
                <a:cs typeface="Avenir"/>
                <a:sym typeface="Avenir"/>
              </a:rPr>
              <a:t> </a:t>
            </a:r>
            <a:r>
              <a:rPr lang="sk-SK" sz="1400" dirty="0">
                <a:latin typeface="Avenir"/>
                <a:ea typeface="Avenir"/>
                <a:cs typeface="Avenir"/>
                <a:sym typeface="Avenir"/>
              </a:rPr>
              <a:t>neurčuje sčítaním hlasov, ale je výsledkom </a:t>
            </a:r>
            <a:r>
              <a:rPr lang="sk-SK" sz="1400" dirty="0" smtClean="0">
                <a:latin typeface="Avenir"/>
                <a:ea typeface="Avenir"/>
                <a:cs typeface="Avenir"/>
                <a:sym typeface="Avenir"/>
              </a:rPr>
              <a:t>pôsobenia </a:t>
            </a:r>
            <a:r>
              <a:rPr lang="sk-SK" sz="1400" dirty="0">
                <a:latin typeface="Avenir"/>
                <a:ea typeface="Avenir"/>
                <a:cs typeface="Avenir"/>
                <a:sym typeface="Avenir"/>
              </a:rPr>
              <a:t>Ducha, duše jedinej Kristovej Cirkvi</a:t>
            </a:r>
            <a:r>
              <a:rPr lang="es-ES" sz="1400" dirty="0">
                <a:latin typeface="Avenir"/>
                <a:ea typeface="Avenir"/>
                <a:cs typeface="Avenir"/>
                <a:sym typeface="Avenir"/>
              </a:rPr>
              <a:t>.</a:t>
            </a:r>
            <a:r>
              <a:rPr lang="sk-SK" sz="1400" dirty="0">
                <a:latin typeface="Avenir"/>
                <a:ea typeface="Avenir"/>
                <a:cs typeface="Avenir"/>
                <a:sym typeface="Avenir"/>
              </a:rPr>
              <a:t>“</a:t>
            </a:r>
            <a:endParaRPr sz="1400" dirty="0"/>
          </a:p>
          <a:p>
            <a:pPr marL="152400" lvl="0" indent="0" algn="l" rtl="0">
              <a:lnSpc>
                <a:spcPct val="115000"/>
              </a:lnSpc>
              <a:spcBef>
                <a:spcPts val="0"/>
              </a:spcBef>
              <a:spcAft>
                <a:spcPts val="0"/>
              </a:spcAft>
              <a:buSzPts val="1200"/>
              <a:buNone/>
            </a:pPr>
            <a:endParaRPr dirty="0"/>
          </a:p>
          <a:p>
            <a:pPr marL="152400" lvl="0" indent="0" algn="l" rtl="0">
              <a:lnSpc>
                <a:spcPct val="115000"/>
              </a:lnSpc>
              <a:spcBef>
                <a:spcPts val="0"/>
              </a:spcBef>
              <a:spcAft>
                <a:spcPts val="0"/>
              </a:spcAft>
              <a:buSzPts val="1200"/>
              <a:buNone/>
            </a:pPr>
            <a:r>
              <a:rPr lang="sk-SK" sz="2400" b="1" dirty="0">
                <a:latin typeface="Avenir"/>
                <a:ea typeface="Avenir"/>
                <a:cs typeface="Avenir"/>
                <a:sym typeface="Avenir"/>
              </a:rPr>
              <a:t>Vdýchnuť nový život synodálnym inštitúciám</a:t>
            </a:r>
            <a:endParaRPr dirty="0"/>
          </a:p>
          <a:p>
            <a:pPr marL="457200" lvl="0" indent="-228600" algn="l" rtl="0">
              <a:lnSpc>
                <a:spcPct val="115000"/>
              </a:lnSpc>
              <a:spcBef>
                <a:spcPts val="0"/>
              </a:spcBef>
              <a:spcAft>
                <a:spcPts val="0"/>
              </a:spcAft>
              <a:buSzPts val="1200"/>
              <a:buNone/>
            </a:pPr>
            <a:endParaRPr dirty="0"/>
          </a:p>
          <a:p>
            <a:pPr marL="457200" lvl="0" indent="-304800" algn="l" rtl="0">
              <a:lnSpc>
                <a:spcPct val="115000"/>
              </a:lnSpc>
              <a:spcBef>
                <a:spcPts val="0"/>
              </a:spcBef>
              <a:spcAft>
                <a:spcPts val="0"/>
              </a:spcAft>
              <a:buSzPts val="1200"/>
              <a:buChar char="●"/>
            </a:pPr>
            <a:r>
              <a:rPr lang="sk-SK" sz="1400" i="1" dirty="0">
                <a:latin typeface="Avenir"/>
                <a:ea typeface="Avenir"/>
                <a:cs typeface="Avenir"/>
                <a:sym typeface="Avenir"/>
              </a:rPr>
              <a:t>Synode biskupov a diecéznym synodám</a:t>
            </a:r>
            <a:r>
              <a:rPr lang="es-ES" sz="1400" i="1" dirty="0">
                <a:latin typeface="Avenir"/>
                <a:ea typeface="Avenir"/>
                <a:cs typeface="Avenir"/>
                <a:sym typeface="Avenir"/>
              </a:rPr>
              <a:t> </a:t>
            </a:r>
            <a:endParaRPr dirty="0"/>
          </a:p>
          <a:p>
            <a:pPr marL="457200" lvl="0" indent="-304800" algn="l" rtl="0">
              <a:lnSpc>
                <a:spcPct val="115000"/>
              </a:lnSpc>
              <a:spcBef>
                <a:spcPts val="0"/>
              </a:spcBef>
              <a:spcAft>
                <a:spcPts val="0"/>
              </a:spcAft>
              <a:buSzPts val="1200"/>
              <a:buChar char="●"/>
            </a:pPr>
            <a:r>
              <a:rPr lang="es-ES" sz="1400" i="1" dirty="0">
                <a:latin typeface="Avenir"/>
                <a:ea typeface="Avenir"/>
                <a:cs typeface="Avenir"/>
                <a:sym typeface="Avenir"/>
              </a:rPr>
              <a:t>Pastor</a:t>
            </a:r>
            <a:r>
              <a:rPr lang="sk-SK" sz="1400" i="1" dirty="0" err="1">
                <a:latin typeface="Avenir"/>
                <a:ea typeface="Avenir"/>
                <a:cs typeface="Avenir"/>
                <a:sym typeface="Avenir"/>
              </a:rPr>
              <a:t>ačným</a:t>
            </a:r>
            <a:r>
              <a:rPr lang="sk-SK" sz="1400" i="1" dirty="0">
                <a:latin typeface="Avenir"/>
                <a:ea typeface="Avenir"/>
                <a:cs typeface="Avenir"/>
                <a:sym typeface="Avenir"/>
              </a:rPr>
              <a:t> radám</a:t>
            </a:r>
            <a:r>
              <a:rPr lang="es-ES" sz="1400" i="1" dirty="0">
                <a:latin typeface="Avenir"/>
                <a:ea typeface="Avenir"/>
                <a:cs typeface="Avenir"/>
                <a:sym typeface="Avenir"/>
              </a:rPr>
              <a:t>, </a:t>
            </a:r>
            <a:r>
              <a:rPr lang="sk-SK" sz="1400" i="1" dirty="0">
                <a:latin typeface="Avenir"/>
                <a:ea typeface="Avenir"/>
                <a:cs typeface="Avenir"/>
                <a:sym typeface="Avenir"/>
              </a:rPr>
              <a:t>na diecéznej a farskej úrovni a Kňazskej rade</a:t>
            </a:r>
            <a:r>
              <a:rPr lang="es-ES" sz="1400" i="1" dirty="0">
                <a:latin typeface="Avenir"/>
                <a:ea typeface="Avenir"/>
                <a:cs typeface="Avenir"/>
                <a:sym typeface="Avenir"/>
              </a:rPr>
              <a:t> </a:t>
            </a:r>
            <a:endParaRPr dirty="0"/>
          </a:p>
          <a:p>
            <a:pPr marL="457200" lvl="0" indent="-304800" algn="l" rtl="0">
              <a:lnSpc>
                <a:spcPct val="115000"/>
              </a:lnSpc>
              <a:spcBef>
                <a:spcPts val="0"/>
              </a:spcBef>
              <a:spcAft>
                <a:spcPts val="0"/>
              </a:spcAft>
              <a:buSzPts val="1200"/>
              <a:buChar char="●"/>
            </a:pPr>
            <a:r>
              <a:rPr lang="sk-SK" sz="1400" i="1" dirty="0">
                <a:latin typeface="Avenir"/>
                <a:ea typeface="Avenir"/>
                <a:cs typeface="Avenir"/>
                <a:sym typeface="Avenir"/>
              </a:rPr>
              <a:t>Miestnym, provinciálnym alebo generálnym radám rehoľných spoločenstiev</a:t>
            </a:r>
            <a:endParaRPr dirty="0"/>
          </a:p>
          <a:p>
            <a:pPr marL="457200" lvl="0" indent="-304800" algn="l" rtl="0">
              <a:lnSpc>
                <a:spcPct val="115000"/>
              </a:lnSpc>
              <a:spcBef>
                <a:spcPts val="0"/>
              </a:spcBef>
              <a:spcAft>
                <a:spcPts val="0"/>
              </a:spcAft>
              <a:buSzPts val="1200"/>
              <a:buChar char="●"/>
            </a:pPr>
            <a:r>
              <a:rPr lang="es-ES" sz="1400" i="1" dirty="0">
                <a:latin typeface="Avenir"/>
                <a:ea typeface="Avenir"/>
                <a:cs typeface="Avenir"/>
                <a:sym typeface="Avenir"/>
              </a:rPr>
              <a:t>Gener</a:t>
            </a:r>
            <a:r>
              <a:rPr lang="sk-SK" sz="1400" i="1" dirty="0" err="1">
                <a:latin typeface="Avenir"/>
                <a:ea typeface="Avenir"/>
                <a:cs typeface="Avenir"/>
                <a:sym typeface="Avenir"/>
              </a:rPr>
              <a:t>álnym</a:t>
            </a:r>
            <a:r>
              <a:rPr lang="sk-SK" sz="1400" i="1" dirty="0">
                <a:latin typeface="Avenir"/>
                <a:ea typeface="Avenir"/>
                <a:cs typeface="Avenir"/>
                <a:sym typeface="Avenir"/>
              </a:rPr>
              <a:t> zhromaždeniam a </a:t>
            </a:r>
            <a:r>
              <a:rPr lang="sk-SK" sz="1400" i="1" dirty="0">
                <a:latin typeface="Avenir"/>
                <a:ea typeface="Avenir"/>
                <a:cs typeface="Times New Roman" panose="02020603050405020304" pitchFamily="18" charset="0"/>
                <a:sym typeface="Avenir"/>
              </a:rPr>
              <a:t>[vrcholným ] </a:t>
            </a:r>
            <a:r>
              <a:rPr lang="sk-SK" sz="1400" i="1" dirty="0">
                <a:latin typeface="Avenir"/>
                <a:ea typeface="Avenir"/>
                <a:cs typeface="Avenir"/>
                <a:sym typeface="Avenir"/>
              </a:rPr>
              <a:t>radám hnutí v Cirkvi</a:t>
            </a:r>
            <a:endParaRPr sz="14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4745421" y="672245"/>
            <a:ext cx="4398579" cy="375907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sk-SK" sz="2400" b="1" dirty="0">
                <a:latin typeface="Avenir"/>
                <a:ea typeface="Avenir"/>
                <a:cs typeface="Avenir"/>
                <a:sym typeface="Avenir"/>
              </a:rPr>
              <a:t>„</a:t>
            </a:r>
            <a:r>
              <a:rPr lang="es-ES" sz="2400" b="1" dirty="0" err="1">
                <a:latin typeface="Avenir"/>
                <a:ea typeface="Avenir"/>
                <a:cs typeface="Avenir"/>
                <a:sym typeface="Avenir"/>
              </a:rPr>
              <a:t>Synodalit</a:t>
            </a:r>
            <a:r>
              <a:rPr lang="sk-SK" sz="2400" b="1" dirty="0">
                <a:latin typeface="Avenir"/>
                <a:ea typeface="Avenir"/>
                <a:cs typeface="Avenir"/>
                <a:sym typeface="Avenir"/>
              </a:rPr>
              <a:t>a</a:t>
            </a:r>
            <a:r>
              <a:rPr lang="es-ES" sz="2400" b="1" dirty="0">
                <a:latin typeface="Avenir"/>
                <a:ea typeface="Avenir"/>
                <a:cs typeface="Avenir"/>
                <a:sym typeface="Avenir"/>
              </a:rPr>
              <a:t> </a:t>
            </a:r>
            <a:r>
              <a:rPr lang="sk-SK" sz="2400" b="1" dirty="0">
                <a:latin typeface="Avenir"/>
                <a:ea typeface="Avenir"/>
                <a:cs typeface="Avenir"/>
                <a:sym typeface="Avenir"/>
              </a:rPr>
              <a:t>je spôsob, ako byť dnes Cirkvou podľa Božej vôle, v dynamike rozlišovania a spoločného načúvania hlasu Ducha Svätého</a:t>
            </a:r>
            <a:r>
              <a:rPr lang="es-ES" sz="2400" b="1" dirty="0">
                <a:latin typeface="Avenir"/>
                <a:ea typeface="Avenir"/>
                <a:cs typeface="Avenir"/>
                <a:sym typeface="Avenir"/>
              </a:rPr>
              <a:t>.” </a:t>
            </a:r>
            <a:endParaRPr dirty="0"/>
          </a:p>
          <a:p>
            <a:pPr marL="152400" lvl="0" indent="0" algn="r" rtl="0">
              <a:lnSpc>
                <a:spcPct val="115000"/>
              </a:lnSpc>
              <a:spcBef>
                <a:spcPts val="0"/>
              </a:spcBef>
              <a:spcAft>
                <a:spcPts val="0"/>
              </a:spcAft>
              <a:buSzPts val="1200"/>
              <a:buNone/>
            </a:pPr>
            <a:r>
              <a:rPr lang="sk-SK" sz="1800" dirty="0">
                <a:latin typeface="Avenir"/>
                <a:ea typeface="Avenir"/>
                <a:cs typeface="Avenir"/>
                <a:sym typeface="Avenir"/>
              </a:rPr>
              <a:t>Pápež </a:t>
            </a:r>
            <a:r>
              <a:rPr lang="es-ES" sz="1800" dirty="0">
                <a:latin typeface="Avenir"/>
                <a:ea typeface="Avenir"/>
                <a:cs typeface="Avenir"/>
                <a:sym typeface="Avenir"/>
              </a:rPr>
              <a:t>Fran</a:t>
            </a:r>
            <a:r>
              <a:rPr lang="sk-SK" sz="1800" dirty="0" err="1">
                <a:latin typeface="Avenir"/>
                <a:ea typeface="Avenir"/>
                <a:cs typeface="Avenir"/>
                <a:sym typeface="Avenir"/>
              </a:rPr>
              <a:t>tišek</a:t>
            </a:r>
            <a:endParaRPr dirty="0"/>
          </a:p>
        </p:txBody>
      </p:sp>
      <p:sp>
        <p:nvSpPr>
          <p:cNvPr id="135" name="Google Shape;135;p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a:t>
            </a:fld>
            <a:endParaRPr/>
          </a:p>
        </p:txBody>
      </p:sp>
      <p:pic>
        <p:nvPicPr>
          <p:cNvPr id="136" name="Google Shape;136;p3" descr="Bishops, young people walk to St. Peter's on pilgrimage of faith | Angelus  News"/>
          <p:cNvPicPr preferRelativeResize="0"/>
          <p:nvPr/>
        </p:nvPicPr>
        <p:blipFill rotWithShape="1">
          <a:blip r:embed="rId3">
            <a:alphaModFix/>
          </a:blip>
          <a:srcRect l="-25876" r="-25890"/>
          <a:stretch/>
        </p:blipFill>
        <p:spPr>
          <a:xfrm>
            <a:off x="-1524481" y="0"/>
            <a:ext cx="7438911" cy="514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txBox="1">
            <a:spLocks noGrp="1"/>
          </p:cNvSpPr>
          <p:nvPr>
            <p:ph type="title"/>
          </p:nvPr>
        </p:nvSpPr>
        <p:spPr>
          <a:xfrm>
            <a:off x="265500" y="217502"/>
            <a:ext cx="4045200" cy="3995771"/>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sk-SK" dirty="0">
                <a:solidFill>
                  <a:schemeClr val="dk1"/>
                </a:solidFill>
                <a:latin typeface="Avenir"/>
                <a:ea typeface="Avenir"/>
                <a:cs typeface="Avenir"/>
                <a:sym typeface="Avenir"/>
              </a:rPr>
              <a:t>Kľúčový cieľ </a:t>
            </a:r>
            <a:r>
              <a:rPr lang="es-ES" dirty="0">
                <a:solidFill>
                  <a:schemeClr val="dk1"/>
                </a:solidFill>
                <a:latin typeface="Avenir"/>
                <a:ea typeface="Avenir"/>
                <a:cs typeface="Avenir"/>
                <a:sym typeface="Avenir"/>
              </a:rPr>
              <a:t> </a:t>
            </a:r>
            <a:r>
              <a:rPr lang="es-ES" i="1" dirty="0">
                <a:solidFill>
                  <a:schemeClr val="dk1"/>
                </a:solidFill>
                <a:latin typeface="Avenir"/>
                <a:ea typeface="Avenir"/>
                <a:cs typeface="Avenir"/>
                <a:sym typeface="Avenir"/>
              </a:rPr>
              <a:t>Vademec</a:t>
            </a:r>
            <a:r>
              <a:rPr lang="sk-SK" i="1" dirty="0">
                <a:solidFill>
                  <a:schemeClr val="dk1"/>
                </a:solidFill>
                <a:latin typeface="Avenir"/>
                <a:ea typeface="Avenir"/>
                <a:cs typeface="Avenir"/>
                <a:sym typeface="Avenir"/>
              </a:rPr>
              <a:t>a</a:t>
            </a:r>
            <a:r>
              <a:rPr lang="es-ES" b="0" dirty="0">
                <a:solidFill>
                  <a:schemeClr val="dk1"/>
                </a:solidFill>
                <a:latin typeface="Avenir"/>
                <a:ea typeface="Avenir"/>
                <a:cs typeface="Avenir"/>
                <a:sym typeface="Avenir"/>
              </a:rPr>
              <a:t>:</a:t>
            </a:r>
            <a:br>
              <a:rPr lang="es-ES" b="0" dirty="0">
                <a:solidFill>
                  <a:schemeClr val="dk1"/>
                </a:solidFill>
                <a:latin typeface="Avenir"/>
                <a:ea typeface="Avenir"/>
                <a:cs typeface="Avenir"/>
                <a:sym typeface="Avenir"/>
              </a:rPr>
            </a:br>
            <a:r>
              <a:rPr lang="es-ES" b="0" dirty="0">
                <a:solidFill>
                  <a:schemeClr val="dk1"/>
                </a:solidFill>
                <a:latin typeface="Avenir"/>
                <a:ea typeface="Avenir"/>
                <a:cs typeface="Avenir"/>
                <a:sym typeface="Avenir"/>
              </a:rPr>
              <a:t>p</a:t>
            </a:r>
            <a:r>
              <a:rPr lang="sk-SK" b="0" dirty="0" err="1">
                <a:solidFill>
                  <a:schemeClr val="dk1"/>
                </a:solidFill>
                <a:latin typeface="Avenir"/>
                <a:ea typeface="Avenir"/>
                <a:cs typeface="Avenir"/>
                <a:sym typeface="Avenir"/>
              </a:rPr>
              <a:t>odpora</a:t>
            </a:r>
            <a:r>
              <a:rPr lang="sk-SK" b="0" dirty="0">
                <a:solidFill>
                  <a:schemeClr val="dk1"/>
                </a:solidFill>
                <a:latin typeface="Avenir"/>
                <a:ea typeface="Avenir"/>
                <a:cs typeface="Avenir"/>
                <a:sym typeface="Avenir"/>
              </a:rPr>
              <a:t> prispôsobenia miestnemu kontextu</a:t>
            </a:r>
            <a:endParaRPr b="0" dirty="0">
              <a:latin typeface="Avenir"/>
              <a:ea typeface="Avenir"/>
              <a:cs typeface="Avenir"/>
              <a:sym typeface="Avenir"/>
            </a:endParaRPr>
          </a:p>
        </p:txBody>
      </p:sp>
      <p:sp>
        <p:nvSpPr>
          <p:cNvPr id="344" name="Google Shape;344;p3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30</a:t>
            </a:fld>
            <a:endParaRPr/>
          </a:p>
        </p:txBody>
      </p:sp>
      <p:cxnSp>
        <p:nvCxnSpPr>
          <p:cNvPr id="345" name="Google Shape;345;p30"/>
          <p:cNvCxnSpPr/>
          <p:nvPr/>
        </p:nvCxnSpPr>
        <p:spPr>
          <a:xfrm>
            <a:off x="6001558" y="4857477"/>
            <a:ext cx="1637400" cy="0"/>
          </a:xfrm>
          <a:prstGeom prst="straightConnector1">
            <a:avLst/>
          </a:prstGeom>
          <a:noFill/>
          <a:ln w="28575" cap="flat" cmpd="sng">
            <a:solidFill>
              <a:srgbClr val="DE8F32"/>
            </a:solidFill>
            <a:prstDash val="dot"/>
            <a:round/>
            <a:headEnd type="none" w="sm" len="sm"/>
            <a:tailEnd type="none" w="sm" len="sm"/>
          </a:ln>
        </p:spPr>
      </p:cxnSp>
      <p:sp>
        <p:nvSpPr>
          <p:cNvPr id="346" name="Google Shape;346;p30"/>
          <p:cNvSpPr/>
          <p:nvPr/>
        </p:nvSpPr>
        <p:spPr>
          <a:xfrm>
            <a:off x="4633000" y="217523"/>
            <a:ext cx="4421340" cy="4708941"/>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00000"/>
              </a:buClr>
              <a:buSzPts val="1500"/>
              <a:buFont typeface="Arial"/>
              <a:buNone/>
            </a:pPr>
            <a:r>
              <a:rPr lang="sk-SK" sz="1500" b="0" i="0" u="none" strike="noStrike" cap="none" dirty="0">
                <a:solidFill>
                  <a:srgbClr val="000000"/>
                </a:solidFill>
                <a:latin typeface="Avenir"/>
                <a:ea typeface="Avenir"/>
                <a:cs typeface="Avenir"/>
                <a:sym typeface="Avenir"/>
              </a:rPr>
              <a:t>Príručka </a:t>
            </a:r>
            <a:r>
              <a:rPr lang="es-ES" sz="1500" b="0" i="1" u="none" strike="noStrike" cap="none" dirty="0">
                <a:solidFill>
                  <a:srgbClr val="000000"/>
                </a:solidFill>
                <a:latin typeface="Avenir"/>
                <a:ea typeface="Avenir"/>
                <a:cs typeface="Avenir"/>
                <a:sym typeface="Avenir"/>
              </a:rPr>
              <a:t>Vademecum </a:t>
            </a:r>
            <a:r>
              <a:rPr lang="sk-SK" sz="1500" b="0" i="0" u="none" strike="noStrike" cap="none" dirty="0">
                <a:solidFill>
                  <a:srgbClr val="000000"/>
                </a:solidFill>
                <a:latin typeface="Avenir"/>
                <a:ea typeface="Avenir"/>
                <a:cs typeface="Avenir"/>
                <a:sym typeface="Avenir"/>
              </a:rPr>
              <a:t>sa ponúka ako sprievodca na podporu úsilia každej miestnej cirkvi, nie ako príručka pravidiel.</a:t>
            </a:r>
            <a:r>
              <a:rPr lang="es-ES" sz="1500" b="0" i="0" u="none" strike="noStrike" cap="none" dirty="0">
                <a:solidFill>
                  <a:srgbClr val="000000"/>
                </a:solidFill>
                <a:latin typeface="Avenir"/>
                <a:ea typeface="Avenir"/>
                <a:cs typeface="Avenir"/>
                <a:sym typeface="Avenir"/>
              </a:rPr>
              <a:t> </a:t>
            </a:r>
            <a:r>
              <a:rPr lang="sk-SK" sz="1500" b="0" i="0" u="none" strike="noStrike" cap="none" dirty="0">
                <a:solidFill>
                  <a:srgbClr val="000000"/>
                </a:solidFill>
                <a:latin typeface="Avenir"/>
                <a:ea typeface="Avenir"/>
                <a:cs typeface="Avenir"/>
                <a:sym typeface="Avenir"/>
              </a:rPr>
              <a:t>Tí, ktorí sú zodpovední za organizáciu procesu počúvania a dialógu na miestnej úrovni, sú povzbudzovaní, aby boli vnímaví na svoju vlastnú kultúru a kontext, zdroje a obmedzenia a aby rozlišovali, ako túto diecéznu synodálnu fázu realizovať pod vedením svojho diecézneho biskupa.</a:t>
            </a:r>
            <a:r>
              <a:rPr lang="es-ES" sz="1500" b="0" i="0" u="none" strike="noStrike" cap="none" dirty="0">
                <a:solidFill>
                  <a:srgbClr val="000000"/>
                </a:solidFill>
                <a:latin typeface="Avenir"/>
                <a:ea typeface="Avenir"/>
                <a:cs typeface="Avenir"/>
                <a:sym typeface="Avenir"/>
              </a:rPr>
              <a:t> </a:t>
            </a:r>
            <a:r>
              <a:rPr lang="sk-SK" sz="1500" b="0" i="0" u="none" strike="noStrike" cap="none" dirty="0">
                <a:solidFill>
                  <a:srgbClr val="000000"/>
                </a:solidFill>
                <a:latin typeface="Avenir"/>
                <a:ea typeface="Avenir"/>
                <a:cs typeface="Avenir"/>
                <a:sym typeface="Avenir"/>
              </a:rPr>
              <a:t>Povzbudzujeme vás, aby ste si z tejto príručky vzali užitočné nápady, ale aby ste pritom vychádzali aj z vlastných miestnych podmienok. Je možné nájsť nové a tvorivé cesty spolupráce medzi farnosťami a diecézami s cieľom doviesť tento synodálny proces do konca</a:t>
            </a:r>
            <a:r>
              <a:rPr lang="es-ES" sz="1500" b="0" i="0" u="none" strike="noStrike" cap="none" dirty="0">
                <a:solidFill>
                  <a:srgbClr val="000000"/>
                </a:solidFill>
                <a:latin typeface="Avenir"/>
                <a:ea typeface="Avenir"/>
                <a:cs typeface="Avenir"/>
                <a:sym typeface="Avenir"/>
              </a:rPr>
              <a:t>. T</a:t>
            </a:r>
            <a:r>
              <a:rPr lang="sk-SK" sz="1500" b="0" i="0" u="none" strike="noStrike" cap="none" dirty="0">
                <a:solidFill>
                  <a:srgbClr val="000000"/>
                </a:solidFill>
                <a:latin typeface="Avenir"/>
                <a:ea typeface="Avenir"/>
                <a:cs typeface="Avenir"/>
                <a:sym typeface="Avenir"/>
              </a:rPr>
              <a:t>ento synodálny proces netreba vnímať ako </a:t>
            </a:r>
            <a:r>
              <a:rPr lang="es-ES" sz="1500" b="0" i="0" u="none" strike="noStrike" cap="none" dirty="0">
                <a:solidFill>
                  <a:srgbClr val="000000"/>
                </a:solidFill>
                <a:latin typeface="Avenir"/>
                <a:ea typeface="Avenir"/>
                <a:cs typeface="Avenir"/>
                <a:sym typeface="Avenir"/>
              </a:rPr>
              <a:t> </a:t>
            </a:r>
            <a:r>
              <a:rPr lang="sk-SK" sz="1500" dirty="0">
                <a:latin typeface="Avenir"/>
                <a:ea typeface="Avenir"/>
                <a:cs typeface="Avenir"/>
                <a:sym typeface="Avenir"/>
              </a:rPr>
              <a:t>zdrvujúce bremeno, ktoré konkuruje miestnej pastorácii. Je to skôr príležitosť na podporu synodálneho a pastoračného obrátenia každej miestnej cirkvi, aby bola vo svojom poslaní plodnejšia.</a:t>
            </a:r>
            <a:r>
              <a:rPr lang="es-ES" sz="1500" b="0" i="0" u="none" strike="noStrike" cap="none" dirty="0">
                <a:solidFill>
                  <a:srgbClr val="000000"/>
                </a:solidFill>
                <a:latin typeface="Avenir"/>
                <a:ea typeface="Avenir"/>
                <a:cs typeface="Avenir"/>
                <a:sym typeface="Avenir"/>
              </a:rPr>
              <a:t> </a:t>
            </a:r>
            <a:endParaRPr sz="1500" b="0" i="0" u="none" strike="noStrike" cap="none" dirty="0">
              <a:solidFill>
                <a:srgbClr val="000000"/>
              </a:solidFill>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1"/>
          <p:cNvPicPr preferRelativeResize="0"/>
          <p:nvPr/>
        </p:nvPicPr>
        <p:blipFill rotWithShape="1">
          <a:blip r:embed="rId3">
            <a:alphaModFix/>
          </a:blip>
          <a:srcRect t="14643" b="10377"/>
          <a:stretch/>
        </p:blipFill>
        <p:spPr>
          <a:xfrm>
            <a:off x="4572000" y="-1"/>
            <a:ext cx="4571999" cy="5143501"/>
          </a:xfrm>
          <a:prstGeom prst="rect">
            <a:avLst/>
          </a:prstGeom>
          <a:noFill/>
          <a:ln>
            <a:noFill/>
          </a:ln>
        </p:spPr>
      </p:pic>
      <p:sp>
        <p:nvSpPr>
          <p:cNvPr id="352" name="Google Shape;352;p3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31</a:t>
            </a:fld>
            <a:endParaRPr/>
          </a:p>
        </p:txBody>
      </p:sp>
      <p:cxnSp>
        <p:nvCxnSpPr>
          <p:cNvPr id="353" name="Google Shape;353;p31"/>
          <p:cNvCxnSpPr/>
          <p:nvPr/>
        </p:nvCxnSpPr>
        <p:spPr>
          <a:xfrm>
            <a:off x="1642996" y="4575914"/>
            <a:ext cx="2186400" cy="0"/>
          </a:xfrm>
          <a:prstGeom prst="straightConnector1">
            <a:avLst/>
          </a:prstGeom>
          <a:noFill/>
          <a:ln w="28575" cap="flat" cmpd="sng">
            <a:solidFill>
              <a:srgbClr val="DE8F32"/>
            </a:solidFill>
            <a:prstDash val="dot"/>
            <a:round/>
            <a:headEnd type="none" w="sm" len="sm"/>
            <a:tailEnd type="none" w="sm" len="sm"/>
          </a:ln>
        </p:spPr>
      </p:cxnSp>
      <p:sp>
        <p:nvSpPr>
          <p:cNvPr id="354" name="Google Shape;354;p31"/>
          <p:cNvSpPr txBox="1">
            <a:spLocks noGrp="1"/>
          </p:cNvSpPr>
          <p:nvPr>
            <p:ph type="body" idx="2"/>
          </p:nvPr>
        </p:nvSpPr>
        <p:spPr>
          <a:xfrm>
            <a:off x="236260" y="183847"/>
            <a:ext cx="4223147" cy="4276562"/>
          </a:xfrm>
          <a:prstGeom prst="rect">
            <a:avLst/>
          </a:prstGeom>
          <a:noFill/>
          <a:ln>
            <a:noFill/>
          </a:ln>
        </p:spPr>
        <p:txBody>
          <a:bodyPr spcFirstLastPara="1" wrap="square" lIns="91425" tIns="91425" rIns="91425" bIns="91425" anchor="t" anchorCtr="0">
            <a:normAutofit/>
          </a:bodyPr>
          <a:lstStyle/>
          <a:p>
            <a:pPr marL="82550" lvl="0" indent="0" algn="ctr" rtl="0">
              <a:lnSpc>
                <a:spcPct val="115000"/>
              </a:lnSpc>
              <a:spcBef>
                <a:spcPts val="1200"/>
              </a:spcBef>
              <a:spcAft>
                <a:spcPts val="0"/>
              </a:spcAft>
              <a:buSzPts val="1200"/>
              <a:buNone/>
            </a:pPr>
            <a:r>
              <a:rPr lang="sk-SK" sz="1800" b="1" dirty="0">
                <a:latin typeface="Avenir"/>
                <a:ea typeface="Avenir"/>
                <a:cs typeface="Avenir"/>
                <a:sym typeface="Avenir"/>
              </a:rPr>
              <a:t>POSTARAŤ SA O ŠIROKÚ ÚČASŤ  NA SYNODÁLNOM PRICESE</a:t>
            </a:r>
            <a:endParaRPr dirty="0"/>
          </a:p>
          <a:p>
            <a:pPr marL="82550" lvl="0" indent="0" algn="l" rtl="0">
              <a:lnSpc>
                <a:spcPct val="115000"/>
              </a:lnSpc>
              <a:spcBef>
                <a:spcPts val="1200"/>
              </a:spcBef>
              <a:spcAft>
                <a:spcPts val="0"/>
              </a:spcAft>
              <a:buSzPts val="1200"/>
              <a:buNone/>
            </a:pPr>
            <a:r>
              <a:rPr lang="sk-SK" sz="1300" dirty="0">
                <a:latin typeface="Avenir"/>
                <a:ea typeface="Avenir"/>
                <a:cs typeface="Avenir"/>
                <a:sym typeface="Avenir"/>
              </a:rPr>
              <a:t>Cieľom je zabezpečiť účasť čo najväčšieho počtu ľudí, aby bolo možné počúvať </a:t>
            </a:r>
            <a:r>
              <a:rPr lang="sk-SK" sz="1300" i="1" dirty="0">
                <a:latin typeface="Avenir"/>
                <a:ea typeface="Avenir"/>
                <a:cs typeface="Avenir"/>
                <a:sym typeface="Avenir"/>
              </a:rPr>
              <a:t>živý hlas celého Božieho ľudu</a:t>
            </a:r>
            <a:r>
              <a:rPr lang="sk-SK" sz="1300" dirty="0">
                <a:latin typeface="Avenir"/>
                <a:ea typeface="Avenir"/>
                <a:cs typeface="Avenir"/>
                <a:sym typeface="Avenir"/>
              </a:rPr>
              <a:t>. </a:t>
            </a:r>
            <a:r>
              <a:rPr lang="es-ES" sz="1300" dirty="0">
                <a:latin typeface="Avenir"/>
                <a:ea typeface="Avenir"/>
                <a:cs typeface="Avenir"/>
                <a:sym typeface="Avenir"/>
              </a:rPr>
              <a:t> </a:t>
            </a:r>
            <a:endParaRPr dirty="0"/>
          </a:p>
          <a:p>
            <a:pPr marL="254000" lvl="0" indent="-171450" algn="l" rtl="0">
              <a:lnSpc>
                <a:spcPct val="115000"/>
              </a:lnSpc>
              <a:spcBef>
                <a:spcPts val="1200"/>
              </a:spcBef>
              <a:spcAft>
                <a:spcPts val="0"/>
              </a:spcAft>
              <a:buSzPts val="1200"/>
              <a:buChar char="●"/>
            </a:pPr>
            <a:r>
              <a:rPr lang="sk-SK" sz="1300" dirty="0">
                <a:latin typeface="Avenir"/>
                <a:ea typeface="Avenir"/>
                <a:cs typeface="Avenir"/>
                <a:sym typeface="Avenir"/>
              </a:rPr>
              <a:t>To nebude možné, ak nevyvinieme osobitné úsilie, aby sme </a:t>
            </a:r>
            <a:r>
              <a:rPr lang="sk-SK" sz="1300" b="1" dirty="0">
                <a:latin typeface="Avenir"/>
                <a:ea typeface="Avenir"/>
                <a:cs typeface="Avenir"/>
                <a:sym typeface="Avenir"/>
              </a:rPr>
              <a:t>aktívne oslovili ľudí tam, kde sa nachádzajú</a:t>
            </a:r>
            <a:r>
              <a:rPr lang="sk-SK" sz="1300" dirty="0">
                <a:latin typeface="Avenir"/>
                <a:ea typeface="Avenir"/>
                <a:cs typeface="Avenir"/>
                <a:sym typeface="Avenir"/>
              </a:rPr>
              <a:t>, najmä tých, ktorí sú často vylúčení alebo ktorí sa nezúčastňujú a živote Cirkvi.</a:t>
            </a:r>
            <a:endParaRPr dirty="0"/>
          </a:p>
          <a:p>
            <a:pPr marL="254000" lvl="0" indent="-171450">
              <a:spcBef>
                <a:spcPts val="1200"/>
              </a:spcBef>
            </a:pPr>
            <a:r>
              <a:rPr lang="es-ES" sz="1300" dirty="0">
                <a:solidFill>
                  <a:schemeClr val="dk1"/>
                </a:solidFill>
                <a:latin typeface="Avenir"/>
                <a:ea typeface="Avenir"/>
                <a:cs typeface="Avenir"/>
                <a:sym typeface="Avenir"/>
              </a:rPr>
              <a:t>T</a:t>
            </a:r>
            <a:r>
              <a:rPr lang="sk-SK" sz="1300" dirty="0" err="1">
                <a:solidFill>
                  <a:schemeClr val="dk1"/>
                </a:solidFill>
                <a:latin typeface="Avenir"/>
                <a:ea typeface="Avenir"/>
                <a:cs typeface="Avenir"/>
                <a:sym typeface="Avenir"/>
              </a:rPr>
              <a:t>reba</a:t>
            </a:r>
            <a:r>
              <a:rPr lang="sk-SK" sz="1300" dirty="0">
                <a:solidFill>
                  <a:schemeClr val="dk1"/>
                </a:solidFill>
                <a:latin typeface="Avenir"/>
                <a:ea typeface="Avenir"/>
                <a:cs typeface="Avenir"/>
                <a:sym typeface="Avenir"/>
              </a:rPr>
              <a:t> sa jasne zamerať na </a:t>
            </a:r>
            <a:r>
              <a:rPr lang="sk-SK" sz="1300" b="1" dirty="0">
                <a:latin typeface="Avenir"/>
                <a:ea typeface="Avenir"/>
                <a:cs typeface="Avenir"/>
                <a:sym typeface="Avenir"/>
              </a:rPr>
              <a:t>účasť chudobných, marginalizovaných, zraniteľných a vylúčených, </a:t>
            </a:r>
            <a:r>
              <a:rPr lang="sk-SK" sz="1300" dirty="0">
                <a:latin typeface="Avenir"/>
                <a:ea typeface="Avenir"/>
                <a:cs typeface="Avenir"/>
                <a:sym typeface="Avenir"/>
              </a:rPr>
              <a:t>aby sme počúvali ich hlasy a skúsenosti.</a:t>
            </a:r>
            <a:r>
              <a:rPr lang="es-ES" sz="1300" dirty="0">
                <a:solidFill>
                  <a:schemeClr val="dk1"/>
                </a:solidFill>
                <a:latin typeface="Avenir"/>
                <a:ea typeface="Avenir"/>
                <a:cs typeface="Avenir"/>
                <a:sym typeface="Avenir"/>
              </a:rPr>
              <a:t> </a:t>
            </a:r>
            <a:endParaRPr dirty="0"/>
          </a:p>
          <a:p>
            <a:pPr marL="254000" lvl="0" indent="-171450" algn="l" rtl="0">
              <a:lnSpc>
                <a:spcPct val="115000"/>
              </a:lnSpc>
              <a:spcBef>
                <a:spcPts val="1200"/>
              </a:spcBef>
              <a:spcAft>
                <a:spcPts val="0"/>
              </a:spcAft>
              <a:buSzPts val="1200"/>
              <a:buChar char="●"/>
            </a:pPr>
            <a:r>
              <a:rPr lang="es-ES" sz="1300" dirty="0">
                <a:solidFill>
                  <a:schemeClr val="dk1"/>
                </a:solidFill>
                <a:latin typeface="Avenir"/>
                <a:ea typeface="Avenir"/>
                <a:cs typeface="Avenir"/>
                <a:sym typeface="Avenir"/>
              </a:rPr>
              <a:t>Synod</a:t>
            </a:r>
            <a:r>
              <a:rPr lang="sk-SK" sz="1300" dirty="0" err="1">
                <a:solidFill>
                  <a:schemeClr val="dk1"/>
                </a:solidFill>
                <a:latin typeface="Avenir"/>
                <a:ea typeface="Avenir"/>
                <a:cs typeface="Avenir"/>
                <a:sym typeface="Avenir"/>
              </a:rPr>
              <a:t>álny</a:t>
            </a:r>
            <a:r>
              <a:rPr lang="sk-SK" sz="1300" dirty="0">
                <a:solidFill>
                  <a:schemeClr val="dk1"/>
                </a:solidFill>
                <a:latin typeface="Avenir"/>
                <a:ea typeface="Avenir"/>
                <a:cs typeface="Avenir"/>
                <a:sym typeface="Avenir"/>
              </a:rPr>
              <a:t> proces musí byť</a:t>
            </a:r>
            <a:r>
              <a:rPr lang="sk-SK" sz="1300" b="1" dirty="0">
                <a:solidFill>
                  <a:schemeClr val="dk1"/>
                </a:solidFill>
                <a:latin typeface="Avenir"/>
                <a:ea typeface="Avenir"/>
                <a:cs typeface="Avenir"/>
                <a:sym typeface="Avenir"/>
              </a:rPr>
              <a:t> jednoduchý, prístupný a ústretový</a:t>
            </a:r>
            <a:r>
              <a:rPr lang="sk-SK" sz="1300" dirty="0">
                <a:solidFill>
                  <a:schemeClr val="dk1"/>
                </a:solidFill>
                <a:latin typeface="Avenir"/>
                <a:ea typeface="Avenir"/>
                <a:cs typeface="Avenir"/>
                <a:sym typeface="Avenir"/>
              </a:rPr>
              <a:t> pre všetkých.</a:t>
            </a:r>
            <a:r>
              <a:rPr lang="es-ES" sz="1300" dirty="0">
                <a:solidFill>
                  <a:schemeClr val="dk1"/>
                </a:solidFill>
                <a:latin typeface="Avenir"/>
                <a:ea typeface="Avenir"/>
                <a:cs typeface="Avenir"/>
                <a:sym typeface="Avenir"/>
              </a:rPr>
              <a:t> </a:t>
            </a:r>
            <a:endParaRPr sz="1300" b="1" dirty="0">
              <a:solidFill>
                <a:schemeClr val="dk1"/>
              </a:solidFill>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32</a:t>
            </a:fld>
            <a:endParaRPr/>
          </a:p>
        </p:txBody>
      </p:sp>
      <p:cxnSp>
        <p:nvCxnSpPr>
          <p:cNvPr id="360" name="Google Shape;360;p32"/>
          <p:cNvCxnSpPr/>
          <p:nvPr/>
        </p:nvCxnSpPr>
        <p:spPr>
          <a:xfrm>
            <a:off x="3461579" y="4397771"/>
            <a:ext cx="2278800" cy="0"/>
          </a:xfrm>
          <a:prstGeom prst="straightConnector1">
            <a:avLst/>
          </a:prstGeom>
          <a:noFill/>
          <a:ln w="28575" cap="flat" cmpd="sng">
            <a:solidFill>
              <a:srgbClr val="DE8F32"/>
            </a:solidFill>
            <a:prstDash val="dot"/>
            <a:round/>
            <a:headEnd type="none" w="sm" len="sm"/>
            <a:tailEnd type="none" w="sm" len="sm"/>
          </a:ln>
        </p:spPr>
      </p:cxnSp>
      <p:pic>
        <p:nvPicPr>
          <p:cNvPr id="361" name="Google Shape;361;p32"/>
          <p:cNvPicPr preferRelativeResize="0"/>
          <p:nvPr/>
        </p:nvPicPr>
        <p:blipFill rotWithShape="1">
          <a:blip r:embed="rId3">
            <a:alphaModFix/>
          </a:blip>
          <a:srcRect/>
          <a:stretch/>
        </p:blipFill>
        <p:spPr>
          <a:xfrm>
            <a:off x="1548725" y="1366050"/>
            <a:ext cx="1928651" cy="2411402"/>
          </a:xfrm>
          <a:prstGeom prst="rect">
            <a:avLst/>
          </a:prstGeom>
          <a:noFill/>
          <a:ln>
            <a:noFill/>
          </a:ln>
        </p:spPr>
      </p:pic>
      <p:sp>
        <p:nvSpPr>
          <p:cNvPr id="362" name="Google Shape;362;p32"/>
          <p:cNvSpPr txBox="1"/>
          <p:nvPr/>
        </p:nvSpPr>
        <p:spPr>
          <a:xfrm>
            <a:off x="3691561" y="568251"/>
            <a:ext cx="5067428" cy="3760478"/>
          </a:xfrm>
          <a:prstGeom prst="rect">
            <a:avLst/>
          </a:prstGeom>
          <a:noFill/>
          <a:ln>
            <a:noFill/>
          </a:ln>
        </p:spPr>
        <p:txBody>
          <a:bodyPr spcFirstLastPara="1" wrap="square" lIns="91425" tIns="91425" rIns="91425" bIns="91425" anchor="t" anchorCtr="0">
            <a:normAutofit lnSpcReduction="10000"/>
          </a:bodyPr>
          <a:lstStyle/>
          <a:p>
            <a:pPr marL="82550" marR="0" lvl="0" indent="0" algn="ctr" rtl="0">
              <a:lnSpc>
                <a:spcPct val="115000"/>
              </a:lnSpc>
              <a:spcBef>
                <a:spcPts val="1200"/>
              </a:spcBef>
              <a:spcAft>
                <a:spcPts val="0"/>
              </a:spcAft>
              <a:buClr>
                <a:srgbClr val="666666"/>
              </a:buClr>
              <a:buSzPct val="66066"/>
              <a:buFont typeface="Helvetica Neue"/>
              <a:buNone/>
            </a:pPr>
            <a:r>
              <a:rPr lang="sk-SK" sz="1800" b="1" dirty="0">
                <a:latin typeface="Avenir"/>
                <a:ea typeface="Avenir"/>
                <a:cs typeface="Avenir"/>
                <a:sym typeface="Avenir"/>
              </a:rPr>
              <a:t>VYTVÁRANIE SYNODÁLNEJ SKÚSENOSTI A ZHROMAŽĎOVANIE </a:t>
            </a:r>
            <a:r>
              <a:rPr lang="sk-SK" sz="1800" b="1" dirty="0" smtClean="0">
                <a:latin typeface="Avenir"/>
                <a:ea typeface="Avenir"/>
                <a:cs typeface="Avenir"/>
                <a:sym typeface="Avenir"/>
              </a:rPr>
              <a:t>PLODOV</a:t>
            </a:r>
            <a:endParaRPr sz="1400" b="0" i="0" u="none" strike="noStrike" cap="none" dirty="0">
              <a:solidFill>
                <a:srgbClr val="000000"/>
              </a:solidFill>
              <a:latin typeface="Arial"/>
              <a:ea typeface="Arial"/>
              <a:cs typeface="Arial"/>
              <a:sym typeface="Arial"/>
            </a:endParaRPr>
          </a:p>
          <a:p>
            <a:pPr marL="254000" marR="0" lvl="0" indent="-171450" algn="l" rtl="0">
              <a:lnSpc>
                <a:spcPct val="115000"/>
              </a:lnSpc>
              <a:spcBef>
                <a:spcPts val="1200"/>
              </a:spcBef>
              <a:spcAft>
                <a:spcPts val="0"/>
              </a:spcAft>
              <a:buClr>
                <a:srgbClr val="666666"/>
              </a:buClr>
              <a:buSzPct val="84942"/>
              <a:buFont typeface="Arial"/>
              <a:buChar char="•"/>
            </a:pPr>
            <a:r>
              <a:rPr lang="es-ES" sz="1400" b="0" i="1" u="none" strike="noStrike" cap="none" dirty="0">
                <a:solidFill>
                  <a:srgbClr val="000000"/>
                </a:solidFill>
                <a:latin typeface="Avenir"/>
                <a:ea typeface="Avenir"/>
                <a:cs typeface="Avenir"/>
                <a:sym typeface="Avenir"/>
              </a:rPr>
              <a:t>Vademec</a:t>
            </a:r>
            <a:r>
              <a:rPr lang="sk-SK" sz="1400" b="0" i="1" u="none" strike="noStrike" cap="none" dirty="0">
                <a:solidFill>
                  <a:srgbClr val="000000"/>
                </a:solidFill>
                <a:latin typeface="Avenir"/>
                <a:ea typeface="Avenir"/>
                <a:cs typeface="Avenir"/>
                <a:sym typeface="Avenir"/>
              </a:rPr>
              <a:t>um </a:t>
            </a:r>
            <a:r>
              <a:rPr lang="sk-SK" sz="1400" b="0" u="none" strike="noStrike" cap="none" dirty="0">
                <a:solidFill>
                  <a:srgbClr val="000000"/>
                </a:solidFill>
                <a:latin typeface="Avenir"/>
                <a:ea typeface="Avenir"/>
                <a:cs typeface="Avenir"/>
                <a:sym typeface="Avenir"/>
              </a:rPr>
              <a:t>má </a:t>
            </a:r>
            <a:r>
              <a:rPr lang="sk-SK" dirty="0">
                <a:latin typeface="Avenir"/>
                <a:ea typeface="Avenir"/>
                <a:cs typeface="Avenir"/>
                <a:sym typeface="Avenir"/>
              </a:rPr>
              <a:t>za cieľ</a:t>
            </a:r>
            <a:r>
              <a:rPr lang="sk-SK" sz="1400" b="0" u="none" strike="noStrike" cap="none" dirty="0">
                <a:solidFill>
                  <a:srgbClr val="000000"/>
                </a:solidFill>
                <a:latin typeface="Avenir"/>
                <a:ea typeface="Avenir"/>
                <a:cs typeface="Avenir"/>
                <a:sym typeface="Avenir"/>
              </a:rPr>
              <a:t> podporiť </a:t>
            </a:r>
            <a:r>
              <a:rPr lang="es-ES" sz="1400" b="1" i="0" u="none" strike="noStrike" cap="none" dirty="0">
                <a:solidFill>
                  <a:srgbClr val="000000"/>
                </a:solidFill>
                <a:latin typeface="Avenir"/>
                <a:ea typeface="Avenir"/>
                <a:cs typeface="Avenir"/>
                <a:sym typeface="Avenir"/>
              </a:rPr>
              <a:t>pra</a:t>
            </a:r>
            <a:r>
              <a:rPr lang="sk-SK" sz="1400" b="1" i="0" u="none" strike="noStrike" cap="none" dirty="0" err="1">
                <a:solidFill>
                  <a:srgbClr val="000000"/>
                </a:solidFill>
                <a:latin typeface="Avenir"/>
                <a:ea typeface="Avenir"/>
                <a:cs typeface="Avenir"/>
                <a:sym typeface="Avenir"/>
              </a:rPr>
              <a:t>ktizovanie</a:t>
            </a:r>
            <a:r>
              <a:rPr lang="sk-SK" sz="1400" b="1" i="0" u="none" strike="noStrike" cap="none" dirty="0">
                <a:solidFill>
                  <a:srgbClr val="000000"/>
                </a:solidFill>
                <a:latin typeface="Avenir"/>
                <a:ea typeface="Avenir"/>
                <a:cs typeface="Avenir"/>
                <a:sym typeface="Avenir"/>
              </a:rPr>
              <a:t> </a:t>
            </a:r>
            <a:r>
              <a:rPr lang="sk-SK" sz="1400" b="1" i="0" u="none" strike="noStrike" cap="none" dirty="0" err="1" smtClean="0">
                <a:solidFill>
                  <a:srgbClr val="000000"/>
                </a:solidFill>
                <a:latin typeface="Avenir"/>
                <a:ea typeface="Avenir"/>
                <a:cs typeface="Avenir"/>
                <a:sym typeface="Avenir"/>
              </a:rPr>
              <a:t>synodality</a:t>
            </a:r>
            <a:r>
              <a:rPr lang="sk-SK" sz="1400" b="1" i="0" u="none" strike="noStrike" cap="none" dirty="0" smtClean="0">
                <a:solidFill>
                  <a:srgbClr val="000000"/>
                </a:solidFill>
                <a:latin typeface="Avenir"/>
                <a:ea typeface="Avenir"/>
                <a:cs typeface="Avenir"/>
                <a:sym typeface="Avenir"/>
              </a:rPr>
              <a:t> </a:t>
            </a:r>
            <a:r>
              <a:rPr lang="sk-SK" sz="1400" b="1" i="0" u="none" strike="noStrike" cap="none" dirty="0">
                <a:solidFill>
                  <a:srgbClr val="000000"/>
                </a:solidFill>
                <a:latin typeface="Avenir"/>
                <a:ea typeface="Avenir"/>
                <a:cs typeface="Avenir"/>
                <a:sym typeface="Avenir"/>
              </a:rPr>
              <a:t>na miestnej úrovni</a:t>
            </a:r>
            <a:r>
              <a:rPr lang="es-ES" sz="1400" b="0" i="0" u="none" strike="noStrike" cap="none" dirty="0">
                <a:solidFill>
                  <a:srgbClr val="000000"/>
                </a:solidFill>
                <a:latin typeface="Avenir"/>
                <a:ea typeface="Avenir"/>
                <a:cs typeface="Avenir"/>
                <a:sym typeface="Avenir"/>
              </a:rPr>
              <a:t>: </a:t>
            </a:r>
            <a:r>
              <a:rPr lang="sk-SK" sz="1400" b="0" i="0" u="none" strike="noStrike" cap="none" dirty="0">
                <a:solidFill>
                  <a:srgbClr val="000000"/>
                </a:solidFill>
                <a:latin typeface="Avenir"/>
                <a:ea typeface="Avenir"/>
                <a:cs typeface="Avenir"/>
                <a:sym typeface="Avenir"/>
              </a:rPr>
              <a:t>cieľom nie je len poskytnúť odpovede na vopred stanovené otázky, ale otvoriť priestor pre vzájomné zdieľanie </a:t>
            </a:r>
            <a:r>
              <a:rPr lang="sk-SK" sz="1400" b="1" i="0" u="none" strike="noStrike" cap="none" dirty="0">
                <a:solidFill>
                  <a:srgbClr val="000000"/>
                </a:solidFill>
                <a:latin typeface="Avenir"/>
                <a:ea typeface="Avenir"/>
                <a:cs typeface="Avenir"/>
                <a:sym typeface="Avenir"/>
              </a:rPr>
              <a:t>synodálnej skúsenosti </a:t>
            </a:r>
            <a:r>
              <a:rPr lang="sk-SK" sz="1400" b="0" i="0" u="none" strike="noStrike" cap="none" dirty="0">
                <a:solidFill>
                  <a:srgbClr val="000000"/>
                </a:solidFill>
                <a:latin typeface="Avenir"/>
                <a:ea typeface="Avenir"/>
                <a:cs typeface="Avenir"/>
                <a:sym typeface="Avenir"/>
              </a:rPr>
              <a:t>na miestnej úrovni.</a:t>
            </a:r>
            <a:endParaRPr sz="1400" b="0" i="0" u="none" strike="noStrike" cap="none" dirty="0">
              <a:solidFill>
                <a:srgbClr val="000000"/>
              </a:solidFill>
              <a:latin typeface="Arial"/>
              <a:ea typeface="Arial"/>
              <a:cs typeface="Arial"/>
              <a:sym typeface="Arial"/>
            </a:endParaRPr>
          </a:p>
          <a:p>
            <a:pPr marL="254000" marR="0" lvl="0" indent="-171450" algn="l" rtl="0">
              <a:lnSpc>
                <a:spcPct val="115000"/>
              </a:lnSpc>
              <a:spcBef>
                <a:spcPts val="1200"/>
              </a:spcBef>
              <a:spcAft>
                <a:spcPts val="0"/>
              </a:spcAft>
              <a:buClr>
                <a:srgbClr val="666666"/>
              </a:buClr>
              <a:buSzPct val="84942"/>
              <a:buFont typeface="Arial"/>
              <a:buChar char="•"/>
            </a:pPr>
            <a:r>
              <a:rPr lang="sk-SK" sz="1400" b="0" i="0" u="none" strike="noStrike" cap="none" dirty="0">
                <a:solidFill>
                  <a:srgbClr val="000000"/>
                </a:solidFill>
                <a:latin typeface="Avenir"/>
                <a:ea typeface="Avenir"/>
                <a:cs typeface="Avenir"/>
                <a:sym typeface="Avenir"/>
              </a:rPr>
              <a:t>Na podporu synodálnej skúsenosti </a:t>
            </a:r>
            <a:r>
              <a:rPr lang="es-ES" sz="1400" b="0" i="1" u="none" strike="noStrike" cap="none" dirty="0">
                <a:solidFill>
                  <a:srgbClr val="000000"/>
                </a:solidFill>
                <a:latin typeface="Avenir"/>
                <a:ea typeface="Avenir"/>
                <a:cs typeface="Avenir"/>
                <a:sym typeface="Avenir"/>
              </a:rPr>
              <a:t>Vademecum </a:t>
            </a:r>
            <a:r>
              <a:rPr lang="sk-SK" sz="1400" b="0" u="none" strike="noStrike" cap="none" dirty="0">
                <a:solidFill>
                  <a:srgbClr val="000000"/>
                </a:solidFill>
                <a:latin typeface="Avenir"/>
                <a:ea typeface="Avenir"/>
                <a:cs typeface="Avenir"/>
                <a:sym typeface="Avenir"/>
              </a:rPr>
              <a:t>navrhuje rôzne metodiky a nástroje, ktoré možno prispôsobiť na miestnej úrovni.</a:t>
            </a:r>
            <a:r>
              <a:rPr lang="es-ES" sz="1400" b="0" i="0" u="none" strike="noStrike" cap="none" dirty="0">
                <a:solidFill>
                  <a:srgbClr val="000000"/>
                </a:solidFill>
                <a:latin typeface="Avenir"/>
                <a:ea typeface="Avenir"/>
                <a:cs typeface="Avenir"/>
                <a:sym typeface="Avenir"/>
              </a:rPr>
              <a:t> </a:t>
            </a:r>
            <a:endParaRPr sz="1400" b="0" i="0" u="none" strike="noStrike" cap="none" dirty="0">
              <a:solidFill>
                <a:srgbClr val="000000"/>
              </a:solidFill>
              <a:latin typeface="Arial"/>
              <a:ea typeface="Arial"/>
              <a:cs typeface="Arial"/>
              <a:sym typeface="Arial"/>
            </a:endParaRPr>
          </a:p>
          <a:p>
            <a:pPr marL="254000" marR="0" lvl="0" indent="-171450" algn="l" rtl="0">
              <a:lnSpc>
                <a:spcPct val="115000"/>
              </a:lnSpc>
              <a:spcBef>
                <a:spcPts val="1200"/>
              </a:spcBef>
              <a:spcAft>
                <a:spcPts val="0"/>
              </a:spcAft>
              <a:buClr>
                <a:srgbClr val="666666"/>
              </a:buClr>
              <a:buSzPct val="84942"/>
              <a:buFont typeface="Arial"/>
              <a:buChar char="•"/>
            </a:pPr>
            <a:r>
              <a:rPr lang="sk-SK" dirty="0">
                <a:latin typeface="Avenir"/>
                <a:ea typeface="Avenir"/>
                <a:cs typeface="Avenir"/>
                <a:sym typeface="Avenir"/>
              </a:rPr>
              <a:t>D</a:t>
            </a:r>
            <a:r>
              <a:rPr lang="es-ES" sz="1400" b="0" i="0" u="none" strike="noStrike" cap="none" dirty="0">
                <a:solidFill>
                  <a:srgbClr val="000000"/>
                </a:solidFill>
                <a:latin typeface="Avenir"/>
                <a:ea typeface="Avenir"/>
                <a:cs typeface="Avenir"/>
                <a:sym typeface="Avenir"/>
              </a:rPr>
              <a:t>i</a:t>
            </a:r>
            <a:r>
              <a:rPr lang="sk-SK" sz="1400" b="0" i="0" u="none" strike="noStrike" cap="none" dirty="0" err="1">
                <a:solidFill>
                  <a:srgbClr val="000000"/>
                </a:solidFill>
                <a:latin typeface="Avenir"/>
                <a:ea typeface="Avenir"/>
                <a:cs typeface="Avenir"/>
                <a:sym typeface="Avenir"/>
              </a:rPr>
              <a:t>ecézna</a:t>
            </a:r>
            <a:r>
              <a:rPr lang="sk-SK" sz="1400" b="0" i="0" u="none" strike="noStrike" cap="none" dirty="0">
                <a:solidFill>
                  <a:srgbClr val="000000"/>
                </a:solidFill>
                <a:latin typeface="Avenir"/>
                <a:ea typeface="Avenir"/>
                <a:cs typeface="Avenir"/>
                <a:sym typeface="Avenir"/>
              </a:rPr>
              <a:t> syntéza by mala </a:t>
            </a:r>
            <a:r>
              <a:rPr lang="sk-SK" sz="1400" b="1" i="0" u="none" strike="noStrike" cap="none" dirty="0">
                <a:solidFill>
                  <a:srgbClr val="000000"/>
                </a:solidFill>
                <a:latin typeface="Avenir"/>
                <a:ea typeface="Avenir"/>
                <a:cs typeface="Avenir"/>
                <a:sym typeface="Avenir"/>
              </a:rPr>
              <a:t>zbierať plody a úprimnú spätnú väzbu účastníkov </a:t>
            </a:r>
            <a:r>
              <a:rPr lang="sk-SK" sz="1400" b="0" i="0" u="none" strike="noStrike" cap="none" dirty="0">
                <a:solidFill>
                  <a:srgbClr val="000000"/>
                </a:solidFill>
                <a:latin typeface="Avenir"/>
                <a:ea typeface="Avenir"/>
                <a:cs typeface="Avenir"/>
                <a:sym typeface="Avenir"/>
              </a:rPr>
              <a:t>z miestnej synodálnej skúsenosti, a nie odovzdávať všeobecné zhrnutia.</a:t>
            </a:r>
            <a:endParaRPr sz="1400" b="0" i="0" u="none" strike="noStrike" cap="none" dirty="0">
              <a:solidFill>
                <a:srgbClr val="000000"/>
              </a:solidFill>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es-ES" dirty="0">
                <a:latin typeface="Avenir"/>
                <a:ea typeface="Avenir"/>
                <a:cs typeface="Avenir"/>
                <a:sym typeface="Avenir"/>
              </a:rPr>
              <a:t>Di</a:t>
            </a:r>
            <a:r>
              <a:rPr lang="sk-SK" dirty="0" err="1">
                <a:latin typeface="Avenir"/>
                <a:ea typeface="Avenir"/>
                <a:cs typeface="Avenir"/>
                <a:sym typeface="Avenir"/>
              </a:rPr>
              <a:t>ecézna</a:t>
            </a:r>
            <a:r>
              <a:rPr lang="sk-SK" dirty="0">
                <a:latin typeface="Avenir"/>
                <a:ea typeface="Avenir"/>
                <a:cs typeface="Avenir"/>
                <a:sym typeface="Avenir"/>
              </a:rPr>
              <a:t> fáza Synody</a:t>
            </a:r>
            <a:endParaRPr dirty="0">
              <a:latin typeface="Avenir"/>
              <a:ea typeface="Avenir"/>
              <a:cs typeface="Avenir"/>
              <a:sym typeface="Avenir"/>
            </a:endParaRPr>
          </a:p>
        </p:txBody>
      </p:sp>
      <p:sp>
        <p:nvSpPr>
          <p:cNvPr id="368" name="Google Shape;368;p3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33</a:t>
            </a:fld>
            <a:endParaRPr/>
          </a:p>
        </p:txBody>
      </p:sp>
      <p:cxnSp>
        <p:nvCxnSpPr>
          <p:cNvPr id="369" name="Google Shape;369;p33"/>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0" name="Google Shape;370;p33"/>
          <p:cNvSpPr txBox="1">
            <a:spLocks noGrp="1"/>
          </p:cNvSpPr>
          <p:nvPr>
            <p:ph type="body" idx="2"/>
          </p:nvPr>
        </p:nvSpPr>
        <p:spPr>
          <a:xfrm>
            <a:off x="496859" y="1105084"/>
            <a:ext cx="8268000" cy="3392575"/>
          </a:xfrm>
          <a:prstGeom prst="rect">
            <a:avLst/>
          </a:prstGeom>
          <a:noFill/>
          <a:ln>
            <a:noFill/>
          </a:ln>
        </p:spPr>
        <p:txBody>
          <a:bodyPr spcFirstLastPara="1" wrap="square" lIns="91425" tIns="91425" rIns="91425" bIns="91425" anchor="ctr" anchorCtr="0">
            <a:normAutofit lnSpcReduction="10000"/>
          </a:bodyPr>
          <a:lstStyle/>
          <a:p>
            <a:pPr marL="457200" lvl="0" indent="-304800" algn="l" rtl="0">
              <a:lnSpc>
                <a:spcPct val="115000"/>
              </a:lnSpc>
              <a:spcBef>
                <a:spcPts val="0"/>
              </a:spcBef>
              <a:spcAft>
                <a:spcPts val="0"/>
              </a:spcAft>
              <a:buClr>
                <a:srgbClr val="DE8F32"/>
              </a:buClr>
              <a:buSzPts val="1200"/>
              <a:buFont typeface="Helvetica Neue"/>
              <a:buChar char="●"/>
            </a:pPr>
            <a:r>
              <a:rPr lang="es-ES" sz="1600" b="1" dirty="0">
                <a:latin typeface="Avenir"/>
                <a:ea typeface="Avenir"/>
                <a:cs typeface="Avenir"/>
                <a:sym typeface="Avenir"/>
              </a:rPr>
              <a:t>D</a:t>
            </a:r>
            <a:r>
              <a:rPr lang="sk-SK" sz="1600" b="1" dirty="0" err="1">
                <a:latin typeface="Avenir"/>
                <a:ea typeface="Avenir"/>
                <a:cs typeface="Avenir"/>
                <a:sym typeface="Avenir"/>
              </a:rPr>
              <a:t>átum</a:t>
            </a:r>
            <a:r>
              <a:rPr lang="es-ES" sz="1600" b="1" dirty="0">
                <a:latin typeface="Avenir"/>
                <a:ea typeface="Avenir"/>
                <a:cs typeface="Avenir"/>
                <a:sym typeface="Avenir"/>
              </a:rPr>
              <a:t>: </a:t>
            </a:r>
            <a:r>
              <a:rPr lang="sk-SK" sz="1600" dirty="0">
                <a:latin typeface="Avenir"/>
                <a:ea typeface="Avenir"/>
                <a:cs typeface="Avenir"/>
                <a:sym typeface="Avenir"/>
              </a:rPr>
              <a:t>Od</a:t>
            </a:r>
            <a:r>
              <a:rPr lang="es-ES" sz="1600" dirty="0">
                <a:latin typeface="Avenir"/>
                <a:ea typeface="Avenir"/>
                <a:cs typeface="Avenir"/>
                <a:sym typeface="Avenir"/>
              </a:rPr>
              <a:t> 7</a:t>
            </a:r>
            <a:r>
              <a:rPr lang="sk-SK" sz="1600" dirty="0">
                <a:latin typeface="Avenir"/>
                <a:ea typeface="Avenir"/>
                <a:cs typeface="Avenir"/>
                <a:sym typeface="Avenir"/>
              </a:rPr>
              <a:t>. októbra </a:t>
            </a:r>
            <a:r>
              <a:rPr lang="es-ES" sz="1600" dirty="0">
                <a:latin typeface="Avenir"/>
                <a:ea typeface="Avenir"/>
                <a:cs typeface="Avenir"/>
                <a:sym typeface="Avenir"/>
              </a:rPr>
              <a:t>2021 </a:t>
            </a:r>
            <a:r>
              <a:rPr lang="sk-SK" sz="1600" dirty="0">
                <a:latin typeface="Avenir"/>
                <a:ea typeface="Avenir"/>
                <a:cs typeface="Avenir"/>
                <a:sym typeface="Avenir"/>
              </a:rPr>
              <a:t>d</a:t>
            </a:r>
            <a:r>
              <a:rPr lang="es-ES" sz="1600" dirty="0">
                <a:latin typeface="Avenir"/>
                <a:ea typeface="Avenir"/>
                <a:cs typeface="Avenir"/>
                <a:sym typeface="Avenir"/>
              </a:rPr>
              <a:t>o 30</a:t>
            </a:r>
            <a:r>
              <a:rPr lang="sk-SK" sz="1600" dirty="0">
                <a:latin typeface="Avenir"/>
                <a:ea typeface="Avenir"/>
                <a:cs typeface="Avenir"/>
                <a:sym typeface="Avenir"/>
              </a:rPr>
              <a:t>. apríla </a:t>
            </a:r>
            <a:r>
              <a:rPr lang="es-ES" sz="1600" dirty="0" smtClean="0">
                <a:latin typeface="Avenir"/>
                <a:ea typeface="Avenir"/>
                <a:cs typeface="Avenir"/>
                <a:sym typeface="Avenir"/>
              </a:rPr>
              <a:t>2022</a:t>
            </a:r>
            <a:endParaRPr dirty="0"/>
          </a:p>
          <a:p>
            <a:pPr marL="152400" lvl="0" indent="0" algn="l" rtl="0">
              <a:lnSpc>
                <a:spcPct val="115000"/>
              </a:lnSpc>
              <a:spcBef>
                <a:spcPts val="0"/>
              </a:spcBef>
              <a:spcAft>
                <a:spcPts val="0"/>
              </a:spcAft>
              <a:buSzPts val="1200"/>
              <a:buNone/>
            </a:pPr>
            <a:endParaRPr sz="1600" b="1"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Ciele</a:t>
            </a:r>
            <a:r>
              <a:rPr lang="es-ES" sz="1600" dirty="0">
                <a:latin typeface="Avenir"/>
                <a:ea typeface="Avenir"/>
                <a:cs typeface="Avenir"/>
                <a:sym typeface="Avenir"/>
              </a:rPr>
              <a:t>: </a:t>
            </a:r>
            <a:r>
              <a:rPr lang="sk-SK" sz="1600" dirty="0">
                <a:latin typeface="Avenir"/>
                <a:ea typeface="Avenir"/>
                <a:cs typeface="Avenir"/>
                <a:sym typeface="Avenir"/>
              </a:rPr>
              <a:t>Konzultácie s Božím ľudom: načúvať, </a:t>
            </a:r>
            <a:r>
              <a:rPr lang="sk-SK" sz="1600" dirty="0" smtClean="0">
                <a:latin typeface="Avenir"/>
                <a:ea typeface="Avenir"/>
                <a:cs typeface="Avenir"/>
                <a:sym typeface="Avenir"/>
              </a:rPr>
              <a:t>zapojiť </a:t>
            </a:r>
            <a:r>
              <a:rPr lang="sk-SK" sz="1600" dirty="0">
                <a:latin typeface="Avenir"/>
                <a:ea typeface="Avenir"/>
                <a:cs typeface="Avenir"/>
                <a:sym typeface="Avenir"/>
              </a:rPr>
              <a:t>sa, rozlišovať</a:t>
            </a:r>
            <a:endParaRPr sz="1600" dirty="0">
              <a:latin typeface="Avenir"/>
              <a:ea typeface="Avenir"/>
              <a:cs typeface="Avenir"/>
              <a:sym typeface="Avenir"/>
            </a:endParaRPr>
          </a:p>
          <a:p>
            <a:pPr marL="152400" lvl="0" indent="0" algn="l" rtl="0">
              <a:lnSpc>
                <a:spcPct val="115000"/>
              </a:lnSpc>
              <a:spcBef>
                <a:spcPts val="0"/>
              </a:spcBef>
              <a:spcAft>
                <a:spcPts val="0"/>
              </a:spcAft>
              <a:buSzPts val="1200"/>
              <a:buNone/>
            </a:pP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Ako by sa mali konzultácie </a:t>
            </a:r>
            <a:r>
              <a:rPr lang="sk-SK" sz="1600" b="1" dirty="0" smtClean="0">
                <a:latin typeface="Avenir"/>
                <a:ea typeface="Avenir"/>
                <a:cs typeface="Avenir"/>
                <a:sym typeface="Avenir"/>
              </a:rPr>
              <a:t>uskutočňovať</a:t>
            </a:r>
            <a:r>
              <a:rPr lang="es-ES" sz="1600" b="1" dirty="0" smtClean="0">
                <a:latin typeface="Avenir"/>
                <a:ea typeface="Avenir"/>
                <a:cs typeface="Avenir"/>
                <a:sym typeface="Avenir"/>
              </a:rPr>
              <a:t>:</a:t>
            </a:r>
            <a:endParaRPr dirty="0"/>
          </a:p>
          <a:p>
            <a:pPr marL="914400" lvl="1" indent="-304800" algn="l" rtl="0">
              <a:lnSpc>
                <a:spcPct val="115000"/>
              </a:lnSpc>
              <a:spcBef>
                <a:spcPts val="0"/>
              </a:spcBef>
              <a:spcAft>
                <a:spcPts val="0"/>
              </a:spcAft>
              <a:buSzPts val="1200"/>
              <a:buChar char="○"/>
            </a:pPr>
            <a:r>
              <a:rPr lang="sk-SK" sz="1600" b="1" i="1" dirty="0">
                <a:solidFill>
                  <a:srgbClr val="850E33"/>
                </a:solidFill>
                <a:latin typeface="Avenir"/>
                <a:ea typeface="Avenir"/>
                <a:cs typeface="Avenir"/>
                <a:sym typeface="Avenir"/>
              </a:rPr>
              <a:t>Úprimne</a:t>
            </a:r>
            <a:r>
              <a:rPr lang="es-ES" sz="1600" dirty="0">
                <a:latin typeface="Avenir"/>
                <a:ea typeface="Avenir"/>
                <a:cs typeface="Avenir"/>
                <a:sym typeface="Avenir"/>
              </a:rPr>
              <a:t>: </a:t>
            </a:r>
            <a:r>
              <a:rPr lang="sk-SK" sz="1600" dirty="0" smtClean="0">
                <a:latin typeface="Avenir"/>
                <a:ea typeface="Avenir"/>
                <a:cs typeface="Avenir"/>
                <a:sym typeface="Avenir"/>
              </a:rPr>
              <a:t>aby išlo o </a:t>
            </a:r>
            <a:r>
              <a:rPr lang="sk-SK" sz="1600" i="1" dirty="0" smtClean="0">
                <a:latin typeface="Avenir"/>
                <a:ea typeface="Avenir"/>
                <a:cs typeface="Avenir"/>
                <a:sym typeface="Avenir"/>
              </a:rPr>
              <a:t>opravdivú</a:t>
            </a:r>
            <a:r>
              <a:rPr lang="sk-SK" sz="1600" dirty="0" smtClean="0">
                <a:latin typeface="Avenir"/>
                <a:ea typeface="Avenir"/>
                <a:cs typeface="Avenir"/>
                <a:sym typeface="Avenir"/>
              </a:rPr>
              <a:t> konzultáciu s Božím ľudom</a:t>
            </a:r>
            <a:endParaRPr sz="1600" dirty="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sk-SK" sz="1600" b="1" i="1" dirty="0">
                <a:solidFill>
                  <a:srgbClr val="850E33"/>
                </a:solidFill>
                <a:latin typeface="Avenir"/>
                <a:ea typeface="Avenir"/>
                <a:cs typeface="Avenir"/>
                <a:sym typeface="Avenir"/>
              </a:rPr>
              <a:t>Čo najširšie</a:t>
            </a:r>
            <a:r>
              <a:rPr lang="es-ES" sz="1600" dirty="0">
                <a:latin typeface="Avenir"/>
                <a:ea typeface="Avenir"/>
                <a:cs typeface="Avenir"/>
                <a:sym typeface="Avenir"/>
              </a:rPr>
              <a:t>: </a:t>
            </a:r>
            <a:r>
              <a:rPr lang="sk-SK" sz="1600" dirty="0" smtClean="0">
                <a:latin typeface="Avenir"/>
                <a:ea typeface="Avenir"/>
                <a:cs typeface="Avenir"/>
                <a:sym typeface="Avenir"/>
              </a:rPr>
              <a:t>aby sa zúčastnili všetci</a:t>
            </a:r>
            <a:r>
              <a:rPr lang="sk-SK" sz="1600" dirty="0">
                <a:latin typeface="Avenir"/>
                <a:ea typeface="Avenir"/>
                <a:cs typeface="Avenir"/>
                <a:sym typeface="Avenir"/>
              </a:rPr>
              <a:t>, aj tí, ktorí sú na okraji</a:t>
            </a:r>
            <a:endParaRPr sz="1600" dirty="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600" b="1" i="1" dirty="0">
                <a:solidFill>
                  <a:srgbClr val="850E33"/>
                </a:solidFill>
                <a:latin typeface="Avenir"/>
                <a:ea typeface="Avenir"/>
                <a:cs typeface="Avenir"/>
                <a:sym typeface="Avenir"/>
              </a:rPr>
              <a:t>Pra</a:t>
            </a:r>
            <a:r>
              <a:rPr lang="sk-SK" sz="1600" b="1" i="1" dirty="0" err="1">
                <a:solidFill>
                  <a:srgbClr val="850E33"/>
                </a:solidFill>
                <a:latin typeface="Avenir"/>
                <a:ea typeface="Avenir"/>
                <a:cs typeface="Avenir"/>
                <a:sym typeface="Avenir"/>
              </a:rPr>
              <a:t>kticky</a:t>
            </a:r>
            <a:r>
              <a:rPr lang="es-ES" sz="1600" dirty="0">
                <a:latin typeface="Avenir"/>
                <a:ea typeface="Avenir"/>
                <a:cs typeface="Avenir"/>
                <a:sym typeface="Avenir"/>
              </a:rPr>
              <a:t>: </a:t>
            </a:r>
            <a:r>
              <a:rPr lang="sk-SK" sz="1600" dirty="0" smtClean="0">
                <a:latin typeface="Avenir"/>
                <a:ea typeface="Avenir"/>
                <a:cs typeface="Avenir"/>
                <a:sym typeface="Avenir"/>
              </a:rPr>
              <a:t>aby sa </a:t>
            </a:r>
            <a:r>
              <a:rPr lang="es-ES" sz="1600" dirty="0" smtClean="0">
                <a:latin typeface="Avenir"/>
                <a:ea typeface="Avenir"/>
                <a:cs typeface="Avenir"/>
                <a:sym typeface="Avenir"/>
              </a:rPr>
              <a:t>p</a:t>
            </a:r>
            <a:r>
              <a:rPr lang="sk-SK" sz="1600" dirty="0" err="1" smtClean="0">
                <a:latin typeface="Avenir"/>
                <a:ea typeface="Avenir"/>
                <a:cs typeface="Avenir"/>
                <a:sym typeface="Avenir"/>
              </a:rPr>
              <a:t>oskytla</a:t>
            </a:r>
            <a:r>
              <a:rPr lang="sk-SK" sz="1600" dirty="0" smtClean="0">
                <a:latin typeface="Avenir"/>
                <a:ea typeface="Avenir"/>
                <a:cs typeface="Avenir"/>
                <a:sym typeface="Avenir"/>
              </a:rPr>
              <a:t> konkrétna </a:t>
            </a:r>
            <a:r>
              <a:rPr lang="sk-SK" sz="1600" dirty="0">
                <a:latin typeface="Avenir"/>
                <a:ea typeface="Avenir"/>
                <a:cs typeface="Avenir"/>
                <a:sym typeface="Avenir"/>
              </a:rPr>
              <a:t>pomoc pre poslanie evanjelizovať</a:t>
            </a:r>
            <a:endParaRPr sz="1600" dirty="0">
              <a:latin typeface="Avenir"/>
              <a:ea typeface="Avenir"/>
              <a:cs typeface="Avenir"/>
              <a:sym typeface="Avenir"/>
            </a:endParaRPr>
          </a:p>
          <a:p>
            <a:pPr marL="609600" lvl="1" indent="0" algn="l" rtl="0">
              <a:lnSpc>
                <a:spcPct val="115000"/>
              </a:lnSpc>
              <a:spcBef>
                <a:spcPts val="0"/>
              </a:spcBef>
              <a:spcAft>
                <a:spcPts val="0"/>
              </a:spcAft>
              <a:buSzPts val="1200"/>
              <a:buNone/>
            </a:pP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sk-SK" sz="1600" b="1" dirty="0">
                <a:latin typeface="Avenir"/>
                <a:ea typeface="Avenir"/>
                <a:cs typeface="Avenir"/>
                <a:sym typeface="Avenir"/>
              </a:rPr>
              <a:t>Pomoc pre d</a:t>
            </a:r>
            <a:r>
              <a:rPr lang="es-ES" sz="1600" b="1" dirty="0">
                <a:latin typeface="Avenir"/>
                <a:ea typeface="Avenir"/>
                <a:cs typeface="Avenir"/>
                <a:sym typeface="Avenir"/>
              </a:rPr>
              <a:t>i</a:t>
            </a:r>
            <a:r>
              <a:rPr lang="sk-SK" sz="1600" b="1" dirty="0" err="1">
                <a:latin typeface="Avenir"/>
                <a:ea typeface="Avenir"/>
                <a:cs typeface="Avenir"/>
                <a:sym typeface="Avenir"/>
              </a:rPr>
              <a:t>ecéznu</a:t>
            </a:r>
            <a:r>
              <a:rPr lang="sk-SK" sz="1600" b="1" dirty="0">
                <a:latin typeface="Avenir"/>
                <a:ea typeface="Avenir"/>
                <a:cs typeface="Avenir"/>
                <a:sym typeface="Avenir"/>
              </a:rPr>
              <a:t> fázu</a:t>
            </a:r>
            <a:r>
              <a:rPr lang="es-ES" sz="1600" dirty="0">
                <a:latin typeface="Avenir"/>
                <a:ea typeface="Avenir"/>
                <a:cs typeface="Avenir"/>
                <a:sym typeface="Avenir"/>
              </a:rPr>
              <a:t>:</a:t>
            </a:r>
            <a:endParaRPr dirty="0"/>
          </a:p>
          <a:p>
            <a:pPr marL="914400" lvl="1" indent="-304800" algn="l" rtl="0">
              <a:lnSpc>
                <a:spcPct val="115000"/>
              </a:lnSpc>
              <a:spcBef>
                <a:spcPts val="0"/>
              </a:spcBef>
              <a:spcAft>
                <a:spcPts val="0"/>
              </a:spcAft>
              <a:buSzPts val="1200"/>
              <a:buChar char="○"/>
            </a:pPr>
            <a:r>
              <a:rPr lang="es-ES" sz="1600" dirty="0">
                <a:latin typeface="Avenir"/>
                <a:ea typeface="Avenir"/>
                <a:cs typeface="Avenir"/>
                <a:sym typeface="Avenir"/>
              </a:rPr>
              <a:t>Synod</a:t>
            </a:r>
            <a:r>
              <a:rPr lang="sk-SK" sz="1600" dirty="0" err="1">
                <a:latin typeface="Avenir"/>
                <a:ea typeface="Avenir"/>
                <a:cs typeface="Avenir"/>
                <a:sym typeface="Avenir"/>
              </a:rPr>
              <a:t>álny</a:t>
            </a:r>
            <a:r>
              <a:rPr lang="sk-SK" sz="1600" dirty="0">
                <a:latin typeface="Avenir"/>
                <a:ea typeface="Avenir"/>
                <a:cs typeface="Avenir"/>
                <a:sym typeface="Avenir"/>
              </a:rPr>
              <a:t> tím, ktorý koordinuje tieto konzultácie v každej diecéze</a:t>
            </a:r>
            <a:endParaRPr sz="1600" dirty="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600" dirty="0">
                <a:latin typeface="Avenir"/>
                <a:ea typeface="Avenir"/>
                <a:cs typeface="Avenir"/>
                <a:sym typeface="Avenir"/>
              </a:rPr>
              <a:t>Di</a:t>
            </a:r>
            <a:r>
              <a:rPr lang="sk-SK" sz="1600" dirty="0">
                <a:latin typeface="Avenir"/>
                <a:ea typeface="Avenir"/>
                <a:cs typeface="Avenir"/>
                <a:sym typeface="Avenir"/>
              </a:rPr>
              <a:t>e</a:t>
            </a:r>
            <a:r>
              <a:rPr lang="es-ES" sz="1600" dirty="0">
                <a:latin typeface="Avenir"/>
                <a:ea typeface="Avenir"/>
                <a:cs typeface="Avenir"/>
                <a:sym typeface="Avenir"/>
              </a:rPr>
              <a:t>c</a:t>
            </a:r>
            <a:r>
              <a:rPr lang="sk-SK" sz="1600" dirty="0" err="1">
                <a:latin typeface="Avenir"/>
                <a:ea typeface="Avenir"/>
                <a:cs typeface="Avenir"/>
                <a:sym typeface="Avenir"/>
              </a:rPr>
              <a:t>ézne</a:t>
            </a:r>
            <a:r>
              <a:rPr lang="sk-SK" sz="1600" dirty="0">
                <a:latin typeface="Avenir"/>
                <a:ea typeface="Avenir"/>
                <a:cs typeface="Avenir"/>
                <a:sym typeface="Avenir"/>
              </a:rPr>
              <a:t> zhromaždenie na konci konzultácií pre spoločné rozlišovanie</a:t>
            </a:r>
            <a:endParaRPr sz="1600"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animEffect transition="in" filter="fade">
                                      <p:cBhvr>
                                        <p:cTn id="7" dur="500"/>
                                        <p:tgtEl>
                                          <p:spTgt spid="3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0">
                                            <p:txEl>
                                              <p:pRg st="2" end="2"/>
                                            </p:txEl>
                                          </p:spTgt>
                                        </p:tgtEl>
                                        <p:attrNameLst>
                                          <p:attrName>style.visibility</p:attrName>
                                        </p:attrNameLst>
                                      </p:cBhvr>
                                      <p:to>
                                        <p:strVal val="visible"/>
                                      </p:to>
                                    </p:set>
                                    <p:animEffect transition="in" filter="fade">
                                      <p:cBhvr>
                                        <p:cTn id="10" dur="500"/>
                                        <p:tgtEl>
                                          <p:spTgt spid="37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0">
                                            <p:txEl>
                                              <p:pRg st="4" end="4"/>
                                            </p:txEl>
                                          </p:spTgt>
                                        </p:tgtEl>
                                        <p:attrNameLst>
                                          <p:attrName>style.visibility</p:attrName>
                                        </p:attrNameLst>
                                      </p:cBhvr>
                                      <p:to>
                                        <p:strVal val="visible"/>
                                      </p:to>
                                    </p:set>
                                    <p:animEffect transition="in" filter="fade">
                                      <p:cBhvr>
                                        <p:cTn id="13" dur="500"/>
                                        <p:tgtEl>
                                          <p:spTgt spid="370">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0">
                                            <p:txEl>
                                              <p:pRg st="5" end="5"/>
                                            </p:txEl>
                                          </p:spTgt>
                                        </p:tgtEl>
                                        <p:attrNameLst>
                                          <p:attrName>style.visibility</p:attrName>
                                        </p:attrNameLst>
                                      </p:cBhvr>
                                      <p:to>
                                        <p:strVal val="visible"/>
                                      </p:to>
                                    </p:set>
                                    <p:animEffect transition="in" filter="fade">
                                      <p:cBhvr>
                                        <p:cTn id="16" dur="500"/>
                                        <p:tgtEl>
                                          <p:spTgt spid="370">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xEl>
                                              <p:pRg st="6" end="6"/>
                                            </p:txEl>
                                          </p:spTgt>
                                        </p:tgtEl>
                                        <p:attrNameLst>
                                          <p:attrName>style.visibility</p:attrName>
                                        </p:attrNameLst>
                                      </p:cBhvr>
                                      <p:to>
                                        <p:strVal val="visible"/>
                                      </p:to>
                                    </p:set>
                                    <p:animEffect transition="in" filter="fade">
                                      <p:cBhvr>
                                        <p:cTn id="19" dur="500"/>
                                        <p:tgtEl>
                                          <p:spTgt spid="370">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0">
                                            <p:txEl>
                                              <p:pRg st="7" end="7"/>
                                            </p:txEl>
                                          </p:spTgt>
                                        </p:tgtEl>
                                        <p:attrNameLst>
                                          <p:attrName>style.visibility</p:attrName>
                                        </p:attrNameLst>
                                      </p:cBhvr>
                                      <p:to>
                                        <p:strVal val="visible"/>
                                      </p:to>
                                    </p:set>
                                    <p:animEffect transition="in" filter="fade">
                                      <p:cBhvr>
                                        <p:cTn id="22" dur="500"/>
                                        <p:tgtEl>
                                          <p:spTgt spid="370">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0">
                                            <p:txEl>
                                              <p:pRg st="9" end="9"/>
                                            </p:txEl>
                                          </p:spTgt>
                                        </p:tgtEl>
                                        <p:attrNameLst>
                                          <p:attrName>style.visibility</p:attrName>
                                        </p:attrNameLst>
                                      </p:cBhvr>
                                      <p:to>
                                        <p:strVal val="visible"/>
                                      </p:to>
                                    </p:set>
                                    <p:animEffect transition="in" filter="fade">
                                      <p:cBhvr>
                                        <p:cTn id="25" dur="500"/>
                                        <p:tgtEl>
                                          <p:spTgt spid="370">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0">
                                            <p:txEl>
                                              <p:pRg st="10" end="10"/>
                                            </p:txEl>
                                          </p:spTgt>
                                        </p:tgtEl>
                                        <p:attrNameLst>
                                          <p:attrName>style.visibility</p:attrName>
                                        </p:attrNameLst>
                                      </p:cBhvr>
                                      <p:to>
                                        <p:strVal val="visible"/>
                                      </p:to>
                                    </p:set>
                                    <p:animEffect transition="in" filter="fade">
                                      <p:cBhvr>
                                        <p:cTn id="28" dur="500"/>
                                        <p:tgtEl>
                                          <p:spTgt spid="370">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0">
                                            <p:txEl>
                                              <p:pRg st="11" end="11"/>
                                            </p:txEl>
                                          </p:spTgt>
                                        </p:tgtEl>
                                        <p:attrNameLst>
                                          <p:attrName>style.visibility</p:attrName>
                                        </p:attrNameLst>
                                      </p:cBhvr>
                                      <p:to>
                                        <p:strVal val="visible"/>
                                      </p:to>
                                    </p:set>
                                    <p:animEffect transition="in" filter="fade">
                                      <p:cBhvr>
                                        <p:cTn id="31" dur="500"/>
                                        <p:tgtEl>
                                          <p:spTgt spid="3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4"/>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sk-SK" dirty="0">
                <a:latin typeface="Avenir"/>
                <a:ea typeface="Avenir"/>
                <a:cs typeface="Avenir"/>
                <a:sym typeface="Avenir"/>
              </a:rPr>
              <a:t>Rozvíjanie d</a:t>
            </a:r>
            <a:r>
              <a:rPr lang="es-ES" dirty="0">
                <a:latin typeface="Avenir"/>
                <a:ea typeface="Avenir"/>
                <a:cs typeface="Avenir"/>
                <a:sym typeface="Avenir"/>
              </a:rPr>
              <a:t>i</a:t>
            </a:r>
            <a:r>
              <a:rPr lang="sk-SK" dirty="0" err="1">
                <a:latin typeface="Avenir"/>
                <a:ea typeface="Avenir"/>
                <a:cs typeface="Avenir"/>
                <a:sym typeface="Avenir"/>
              </a:rPr>
              <a:t>ecéznej</a:t>
            </a:r>
            <a:r>
              <a:rPr lang="sk-SK" dirty="0">
                <a:latin typeface="Avenir"/>
                <a:ea typeface="Avenir"/>
                <a:cs typeface="Avenir"/>
                <a:sym typeface="Avenir"/>
              </a:rPr>
              <a:t> fázy</a:t>
            </a:r>
            <a:endParaRPr dirty="0">
              <a:latin typeface="Avenir"/>
              <a:ea typeface="Avenir"/>
              <a:cs typeface="Avenir"/>
              <a:sym typeface="Avenir"/>
            </a:endParaRPr>
          </a:p>
        </p:txBody>
      </p:sp>
      <p:sp>
        <p:nvSpPr>
          <p:cNvPr id="376" name="Google Shape;376;p3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34</a:t>
            </a:fld>
            <a:endParaRPr/>
          </a:p>
        </p:txBody>
      </p:sp>
      <p:cxnSp>
        <p:nvCxnSpPr>
          <p:cNvPr id="377" name="Google Shape;377;p34"/>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8" name="Google Shape;378;p34"/>
          <p:cNvSpPr txBox="1">
            <a:spLocks noGrp="1"/>
          </p:cNvSpPr>
          <p:nvPr>
            <p:ph type="body" idx="2"/>
          </p:nvPr>
        </p:nvSpPr>
        <p:spPr>
          <a:xfrm>
            <a:off x="496859" y="1105084"/>
            <a:ext cx="8201092" cy="3400009"/>
          </a:xfrm>
          <a:prstGeom prst="rect">
            <a:avLst/>
          </a:prstGeom>
          <a:noFill/>
          <a:ln>
            <a:noFill/>
          </a:ln>
        </p:spPr>
        <p:txBody>
          <a:bodyPr spcFirstLastPara="1" wrap="square" lIns="91425" tIns="91425" rIns="91425" bIns="91425" anchor="ctr" anchorCtr="0">
            <a:normAutofit fontScale="92500" lnSpcReduction="10000"/>
          </a:bodyPr>
          <a:lstStyle/>
          <a:p>
            <a:pPr marL="457200" lvl="0" indent="-304800" algn="l" rtl="0">
              <a:lnSpc>
                <a:spcPct val="115000"/>
              </a:lnSpc>
              <a:spcBef>
                <a:spcPts val="0"/>
              </a:spcBef>
              <a:spcAft>
                <a:spcPts val="0"/>
              </a:spcAft>
              <a:buClr>
                <a:srgbClr val="DE8F32"/>
              </a:buClr>
              <a:buSzPct val="81081"/>
              <a:buFont typeface="Helvetica Neue"/>
              <a:buChar char="●"/>
            </a:pPr>
            <a:r>
              <a:rPr lang="sk-SK" sz="1600" b="1" dirty="0">
                <a:solidFill>
                  <a:srgbClr val="006600"/>
                </a:solidFill>
                <a:latin typeface="Avenir"/>
                <a:ea typeface="Avenir"/>
                <a:cs typeface="Avenir"/>
                <a:sym typeface="Avenir"/>
              </a:rPr>
              <a:t>Zodpovední</a:t>
            </a:r>
            <a:r>
              <a:rPr lang="es-ES" sz="1600" b="1" dirty="0">
                <a:solidFill>
                  <a:srgbClr val="006600"/>
                </a:solidFill>
                <a:latin typeface="Avenir"/>
                <a:ea typeface="Avenir"/>
                <a:cs typeface="Avenir"/>
                <a:sym typeface="Avenir"/>
              </a:rPr>
              <a:t>:</a:t>
            </a:r>
            <a:endParaRPr dirty="0"/>
          </a:p>
          <a:p>
            <a:pPr marL="914400" lvl="1" indent="-304800" algn="l" rtl="0">
              <a:lnSpc>
                <a:spcPct val="115000"/>
              </a:lnSpc>
              <a:spcBef>
                <a:spcPts val="0"/>
              </a:spcBef>
              <a:spcAft>
                <a:spcPts val="0"/>
              </a:spcAft>
              <a:buSzPct val="81081"/>
              <a:buChar char="○"/>
            </a:pPr>
            <a:r>
              <a:rPr lang="sk-SK" sz="1600" i="1" dirty="0" smtClean="0">
                <a:latin typeface="Avenir"/>
                <a:ea typeface="Avenir"/>
                <a:cs typeface="Avenir"/>
                <a:sym typeface="Avenir"/>
              </a:rPr>
              <a:t>Boží </a:t>
            </a:r>
            <a:r>
              <a:rPr lang="sk-SK" sz="1600" i="1" dirty="0">
                <a:latin typeface="Avenir"/>
                <a:ea typeface="Avenir"/>
                <a:cs typeface="Avenir"/>
                <a:sym typeface="Avenir"/>
              </a:rPr>
              <a:t>ľud</a:t>
            </a:r>
            <a:r>
              <a:rPr lang="es-ES" sz="1600" i="1" dirty="0">
                <a:latin typeface="Avenir"/>
                <a:ea typeface="Avenir"/>
                <a:cs typeface="Avenir"/>
                <a:sym typeface="Avenir"/>
              </a:rPr>
              <a:t>,</a:t>
            </a:r>
            <a:r>
              <a:rPr lang="es-ES" sz="1600" dirty="0">
                <a:latin typeface="Avenir"/>
                <a:ea typeface="Avenir"/>
                <a:cs typeface="Avenir"/>
                <a:sym typeface="Avenir"/>
              </a:rPr>
              <a:t> </a:t>
            </a:r>
            <a:r>
              <a:rPr lang="sk-SK" sz="1600" dirty="0">
                <a:latin typeface="Avenir"/>
                <a:ea typeface="Avenir"/>
                <a:cs typeface="Avenir"/>
                <a:sym typeface="Avenir"/>
              </a:rPr>
              <a:t>povolaný k účasti</a:t>
            </a:r>
            <a:endParaRPr sz="1600" dirty="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sk-SK" sz="1600" i="1" dirty="0">
                <a:latin typeface="Avenir"/>
                <a:ea typeface="Avenir"/>
                <a:cs typeface="Avenir"/>
                <a:sym typeface="Avenir"/>
              </a:rPr>
              <a:t>Diecézny biskup, </a:t>
            </a:r>
            <a:r>
              <a:rPr lang="sk-SK" sz="1600" dirty="0">
                <a:latin typeface="Avenir"/>
                <a:ea typeface="Avenir"/>
                <a:cs typeface="Avenir"/>
                <a:sym typeface="Avenir"/>
              </a:rPr>
              <a:t>zodpovedný za proces rozlišovania</a:t>
            </a:r>
            <a:endParaRPr sz="1600" dirty="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sk-SK" sz="1600" i="1" dirty="0">
                <a:latin typeface="Avenir"/>
                <a:ea typeface="Avenir"/>
                <a:cs typeface="Avenir"/>
                <a:sym typeface="Avenir"/>
              </a:rPr>
              <a:t>S</a:t>
            </a:r>
            <a:r>
              <a:rPr lang="es-ES" sz="1600" i="1" dirty="0">
                <a:latin typeface="Avenir"/>
                <a:ea typeface="Avenir"/>
                <a:cs typeface="Avenir"/>
                <a:sym typeface="Avenir"/>
              </a:rPr>
              <a:t>ynod</a:t>
            </a:r>
            <a:r>
              <a:rPr lang="sk-SK" sz="1600" i="1" dirty="0" err="1">
                <a:latin typeface="Avenir"/>
                <a:ea typeface="Avenir"/>
                <a:cs typeface="Avenir"/>
                <a:sym typeface="Avenir"/>
              </a:rPr>
              <a:t>álny</a:t>
            </a:r>
            <a:r>
              <a:rPr lang="es-ES" sz="1600" i="1" dirty="0">
                <a:latin typeface="Avenir"/>
                <a:ea typeface="Avenir"/>
                <a:cs typeface="Avenir"/>
                <a:sym typeface="Avenir"/>
              </a:rPr>
              <a:t> </a:t>
            </a:r>
            <a:r>
              <a:rPr lang="sk-SK" sz="1600" i="1" dirty="0">
                <a:latin typeface="Avenir"/>
                <a:ea typeface="Avenir"/>
                <a:cs typeface="Avenir"/>
                <a:sym typeface="Avenir"/>
              </a:rPr>
              <a:t>tím</a:t>
            </a:r>
            <a:r>
              <a:rPr lang="es-ES" sz="1600" dirty="0">
                <a:latin typeface="Avenir"/>
                <a:ea typeface="Avenir"/>
                <a:cs typeface="Avenir"/>
                <a:sym typeface="Avenir"/>
              </a:rPr>
              <a:t>, </a:t>
            </a:r>
            <a:r>
              <a:rPr lang="sk-SK" sz="1600" dirty="0" err="1">
                <a:latin typeface="Avenir"/>
                <a:ea typeface="Avenir"/>
                <a:cs typeface="Avenir"/>
                <a:sym typeface="Avenir"/>
              </a:rPr>
              <a:t>ko</a:t>
            </a:r>
            <a:r>
              <a:rPr lang="es-ES" sz="1600" dirty="0">
                <a:latin typeface="Avenir"/>
                <a:ea typeface="Avenir"/>
                <a:cs typeface="Avenir"/>
                <a:sym typeface="Avenir"/>
              </a:rPr>
              <a:t>ordin</a:t>
            </a:r>
            <a:r>
              <a:rPr lang="sk-SK" sz="1600" dirty="0">
                <a:latin typeface="Avenir"/>
                <a:ea typeface="Avenir"/>
                <a:cs typeface="Avenir"/>
                <a:sym typeface="Avenir"/>
              </a:rPr>
              <a:t>uje a animuje</a:t>
            </a:r>
            <a:endParaRPr sz="1600" dirty="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sk-SK" sz="1600" i="1" dirty="0">
                <a:latin typeface="Avenir"/>
                <a:ea typeface="Avenir"/>
                <a:cs typeface="Avenir"/>
                <a:sym typeface="Avenir"/>
              </a:rPr>
              <a:t>Duchovní pastieri</a:t>
            </a:r>
            <a:r>
              <a:rPr lang="es-ES" sz="1600" dirty="0">
                <a:latin typeface="Avenir"/>
                <a:ea typeface="Avenir"/>
                <a:cs typeface="Avenir"/>
                <a:sym typeface="Avenir"/>
              </a:rPr>
              <a:t>, </a:t>
            </a:r>
            <a:r>
              <a:rPr lang="sk-SK" sz="1600" dirty="0">
                <a:latin typeface="Avenir"/>
                <a:ea typeface="Avenir"/>
                <a:cs typeface="Avenir"/>
                <a:sym typeface="Avenir"/>
              </a:rPr>
              <a:t>zodpovední za umožnenie účasti na úrovni farností</a:t>
            </a:r>
            <a:endParaRPr sz="1600" dirty="0">
              <a:latin typeface="Avenir"/>
              <a:ea typeface="Avenir"/>
              <a:cs typeface="Avenir"/>
              <a:sym typeface="Avenir"/>
            </a:endParaRPr>
          </a:p>
          <a:p>
            <a:pPr marL="914400" lvl="1" indent="-228600" algn="l" rtl="0">
              <a:lnSpc>
                <a:spcPct val="115000"/>
              </a:lnSpc>
              <a:spcBef>
                <a:spcPts val="0"/>
              </a:spcBef>
              <a:spcAft>
                <a:spcPts val="0"/>
              </a:spcAft>
              <a:buSzPct val="81081"/>
              <a:buNone/>
            </a:pP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ct val="81081"/>
              <a:buFont typeface="Helvetica Neue"/>
              <a:buChar char="●"/>
            </a:pPr>
            <a:r>
              <a:rPr lang="es-ES" sz="1600" b="1" dirty="0">
                <a:solidFill>
                  <a:srgbClr val="850E33"/>
                </a:solidFill>
                <a:latin typeface="Avenir"/>
                <a:ea typeface="Avenir"/>
                <a:cs typeface="Avenir"/>
                <a:sym typeface="Avenir"/>
              </a:rPr>
              <a:t>Materi</a:t>
            </a:r>
            <a:r>
              <a:rPr lang="sk-SK" sz="1600" b="1" dirty="0" err="1">
                <a:solidFill>
                  <a:srgbClr val="850E33"/>
                </a:solidFill>
                <a:latin typeface="Avenir"/>
                <a:ea typeface="Avenir"/>
                <a:cs typeface="Avenir"/>
                <a:sym typeface="Avenir"/>
              </a:rPr>
              <a:t>ály</a:t>
            </a:r>
            <a:r>
              <a:rPr lang="es-ES" sz="1600" b="1" dirty="0">
                <a:solidFill>
                  <a:srgbClr val="850E33"/>
                </a:solidFill>
                <a:latin typeface="Avenir"/>
                <a:ea typeface="Avenir"/>
                <a:cs typeface="Avenir"/>
                <a:sym typeface="Avenir"/>
              </a:rPr>
              <a:t>:</a:t>
            </a:r>
            <a:endParaRPr dirty="0"/>
          </a:p>
          <a:p>
            <a:pPr marL="914400" lvl="1" indent="-304800" algn="l" rtl="0">
              <a:lnSpc>
                <a:spcPct val="115000"/>
              </a:lnSpc>
              <a:spcBef>
                <a:spcPts val="0"/>
              </a:spcBef>
              <a:spcAft>
                <a:spcPts val="0"/>
              </a:spcAft>
              <a:buSzPct val="81081"/>
              <a:buChar char="○"/>
            </a:pPr>
            <a:r>
              <a:rPr lang="es-ES" sz="1600" dirty="0">
                <a:latin typeface="Avenir"/>
                <a:ea typeface="Avenir"/>
                <a:cs typeface="Avenir"/>
                <a:sym typeface="Avenir"/>
              </a:rPr>
              <a:t>10 </a:t>
            </a:r>
            <a:r>
              <a:rPr lang="sk-SK" sz="1600" dirty="0">
                <a:latin typeface="Avenir"/>
                <a:ea typeface="Avenir"/>
                <a:cs typeface="Avenir"/>
                <a:sym typeface="Avenir"/>
              </a:rPr>
              <a:t>„</a:t>
            </a:r>
            <a:r>
              <a:rPr lang="sk-SK" sz="1600" dirty="0" err="1">
                <a:latin typeface="Avenir"/>
                <a:ea typeface="Avenir"/>
                <a:cs typeface="Avenir"/>
                <a:sym typeface="Avenir"/>
              </a:rPr>
              <a:t>tématických</a:t>
            </a:r>
            <a:r>
              <a:rPr lang="sk-SK" sz="1600" dirty="0">
                <a:latin typeface="Avenir"/>
                <a:ea typeface="Avenir"/>
                <a:cs typeface="Avenir"/>
                <a:sym typeface="Avenir"/>
              </a:rPr>
              <a:t> </a:t>
            </a:r>
            <a:r>
              <a:rPr lang="sk-SK" sz="1600" dirty="0" smtClean="0">
                <a:latin typeface="Avenir"/>
                <a:ea typeface="Avenir"/>
                <a:cs typeface="Avenir"/>
                <a:sym typeface="Avenir"/>
              </a:rPr>
              <a:t>oblastí“ </a:t>
            </a:r>
            <a:r>
              <a:rPr lang="sk-SK" sz="1600" dirty="0">
                <a:latin typeface="Avenir"/>
                <a:ea typeface="Avenir"/>
                <a:cs typeface="Avenir"/>
                <a:sym typeface="Avenir"/>
              </a:rPr>
              <a:t>z</a:t>
            </a:r>
            <a:r>
              <a:rPr lang="es-ES" sz="1600" dirty="0">
                <a:latin typeface="Avenir"/>
                <a:ea typeface="Avenir"/>
                <a:cs typeface="Avenir"/>
                <a:sym typeface="Avenir"/>
              </a:rPr>
              <a:t> </a:t>
            </a:r>
            <a:r>
              <a:rPr lang="es-ES" sz="1600" i="1" dirty="0">
                <a:latin typeface="Avenir"/>
                <a:ea typeface="Avenir"/>
                <a:cs typeface="Avenir"/>
                <a:sym typeface="Avenir"/>
              </a:rPr>
              <a:t>Pr</a:t>
            </a:r>
            <a:r>
              <a:rPr lang="sk-SK" sz="1600" i="1" dirty="0" err="1">
                <a:latin typeface="Avenir"/>
                <a:ea typeface="Avenir"/>
                <a:cs typeface="Avenir"/>
                <a:sym typeface="Avenir"/>
              </a:rPr>
              <a:t>ípravného</a:t>
            </a:r>
            <a:r>
              <a:rPr lang="sk-SK" sz="1600" i="1" dirty="0">
                <a:latin typeface="Avenir"/>
                <a:ea typeface="Avenir"/>
                <a:cs typeface="Avenir"/>
                <a:sym typeface="Avenir"/>
              </a:rPr>
              <a:t> dokumentu</a:t>
            </a:r>
            <a:endParaRPr sz="1600" dirty="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sk-SK" sz="1600" dirty="0">
                <a:latin typeface="Avenir"/>
                <a:ea typeface="Avenir"/>
                <a:cs typeface="Avenir"/>
                <a:sym typeface="Avenir"/>
              </a:rPr>
              <a:t>čokoľvek, čo diecéza dokáže pripraviť </a:t>
            </a:r>
            <a:endParaRPr dirty="0"/>
          </a:p>
          <a:p>
            <a:pPr marL="914400" lvl="1" indent="-228600" algn="l" rtl="0">
              <a:lnSpc>
                <a:spcPct val="115000"/>
              </a:lnSpc>
              <a:spcBef>
                <a:spcPts val="0"/>
              </a:spcBef>
              <a:spcAft>
                <a:spcPts val="0"/>
              </a:spcAft>
              <a:buSzPct val="81081"/>
              <a:buNone/>
            </a:pPr>
            <a:endParaRPr sz="1600" dirty="0">
              <a:latin typeface="Avenir"/>
              <a:ea typeface="Avenir"/>
              <a:cs typeface="Avenir"/>
              <a:sym typeface="Avenir"/>
            </a:endParaRPr>
          </a:p>
          <a:p>
            <a:pPr marL="457200" lvl="0" indent="-304800" algn="l" rtl="0">
              <a:lnSpc>
                <a:spcPct val="115000"/>
              </a:lnSpc>
              <a:spcBef>
                <a:spcPts val="0"/>
              </a:spcBef>
              <a:spcAft>
                <a:spcPts val="0"/>
              </a:spcAft>
              <a:buClr>
                <a:srgbClr val="DE8F32"/>
              </a:buClr>
              <a:buSzPct val="81081"/>
              <a:buFont typeface="Helvetica Neue"/>
              <a:buChar char="●"/>
            </a:pPr>
            <a:r>
              <a:rPr lang="sk-SK" sz="1600" b="1" dirty="0">
                <a:solidFill>
                  <a:srgbClr val="008186"/>
                </a:solidFill>
                <a:latin typeface="Avenir"/>
                <a:ea typeface="Avenir"/>
                <a:cs typeface="Avenir"/>
                <a:sym typeface="Avenir"/>
              </a:rPr>
              <a:t>Na čo treba pamätať</a:t>
            </a:r>
            <a:r>
              <a:rPr lang="es-ES" sz="1600" b="1" dirty="0">
                <a:solidFill>
                  <a:srgbClr val="008186"/>
                </a:solidFill>
                <a:latin typeface="Avenir"/>
                <a:ea typeface="Avenir"/>
                <a:cs typeface="Avenir"/>
                <a:sym typeface="Avenir"/>
              </a:rPr>
              <a:t>:</a:t>
            </a:r>
            <a:endParaRPr dirty="0"/>
          </a:p>
          <a:p>
            <a:pPr marL="914400" lvl="1" indent="-304800" algn="l" rtl="0">
              <a:lnSpc>
                <a:spcPct val="115000"/>
              </a:lnSpc>
              <a:spcBef>
                <a:spcPts val="0"/>
              </a:spcBef>
              <a:spcAft>
                <a:spcPts val="0"/>
              </a:spcAft>
              <a:buSzPct val="81081"/>
              <a:buChar char="○"/>
            </a:pPr>
            <a:r>
              <a:rPr lang="sk-SK" sz="1600" dirty="0">
                <a:latin typeface="Avenir"/>
                <a:ea typeface="Avenir"/>
                <a:cs typeface="Avenir"/>
                <a:sym typeface="Avenir"/>
              </a:rPr>
              <a:t>Nejde tu o odpovede na dotazník alebo náhodný zoznam otázok</a:t>
            </a:r>
            <a:endParaRPr sz="1600" dirty="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sk-SK" sz="1600" dirty="0">
                <a:latin typeface="Avenir"/>
                <a:ea typeface="Avenir"/>
                <a:cs typeface="Avenir"/>
                <a:sym typeface="Avenir"/>
              </a:rPr>
              <a:t>Všetky materiály musia podporovať dialóg a rozlišovanie</a:t>
            </a:r>
            <a:endParaRPr sz="1600" dirty="0">
              <a:latin typeface="Avenir"/>
              <a:ea typeface="Avenir"/>
              <a:cs typeface="Avenir"/>
              <a:sym typeface="Aveni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500"/>
                                        <p:tgtEl>
                                          <p:spTgt spid="37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
                                            <p:txEl>
                                              <p:pRg st="1" end="1"/>
                                            </p:txEl>
                                          </p:spTgt>
                                        </p:tgtEl>
                                        <p:attrNameLst>
                                          <p:attrName>style.visibility</p:attrName>
                                        </p:attrNameLst>
                                      </p:cBhvr>
                                      <p:to>
                                        <p:strVal val="visible"/>
                                      </p:to>
                                    </p:set>
                                    <p:animEffect transition="in" filter="fade">
                                      <p:cBhvr>
                                        <p:cTn id="10" dur="500"/>
                                        <p:tgtEl>
                                          <p:spTgt spid="37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8">
                                            <p:txEl>
                                              <p:pRg st="2" end="2"/>
                                            </p:txEl>
                                          </p:spTgt>
                                        </p:tgtEl>
                                        <p:attrNameLst>
                                          <p:attrName>style.visibility</p:attrName>
                                        </p:attrNameLst>
                                      </p:cBhvr>
                                      <p:to>
                                        <p:strVal val="visible"/>
                                      </p:to>
                                    </p:set>
                                    <p:animEffect transition="in" filter="fade">
                                      <p:cBhvr>
                                        <p:cTn id="13" dur="500"/>
                                        <p:tgtEl>
                                          <p:spTgt spid="37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8">
                                            <p:txEl>
                                              <p:pRg st="3" end="3"/>
                                            </p:txEl>
                                          </p:spTgt>
                                        </p:tgtEl>
                                        <p:attrNameLst>
                                          <p:attrName>style.visibility</p:attrName>
                                        </p:attrNameLst>
                                      </p:cBhvr>
                                      <p:to>
                                        <p:strVal val="visible"/>
                                      </p:to>
                                    </p:set>
                                    <p:animEffect transition="in" filter="fade">
                                      <p:cBhvr>
                                        <p:cTn id="16" dur="500"/>
                                        <p:tgtEl>
                                          <p:spTgt spid="37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8">
                                            <p:txEl>
                                              <p:pRg st="4" end="4"/>
                                            </p:txEl>
                                          </p:spTgt>
                                        </p:tgtEl>
                                        <p:attrNameLst>
                                          <p:attrName>style.visibility</p:attrName>
                                        </p:attrNameLst>
                                      </p:cBhvr>
                                      <p:to>
                                        <p:strVal val="visible"/>
                                      </p:to>
                                    </p:set>
                                    <p:animEffect transition="in" filter="fade">
                                      <p:cBhvr>
                                        <p:cTn id="19" dur="500"/>
                                        <p:tgtEl>
                                          <p:spTgt spid="37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8">
                                            <p:txEl>
                                              <p:pRg st="6" end="6"/>
                                            </p:txEl>
                                          </p:spTgt>
                                        </p:tgtEl>
                                        <p:attrNameLst>
                                          <p:attrName>style.visibility</p:attrName>
                                        </p:attrNameLst>
                                      </p:cBhvr>
                                      <p:to>
                                        <p:strVal val="visible"/>
                                      </p:to>
                                    </p:set>
                                    <p:animEffect transition="in" filter="fade">
                                      <p:cBhvr>
                                        <p:cTn id="22" dur="500"/>
                                        <p:tgtEl>
                                          <p:spTgt spid="378">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8">
                                            <p:txEl>
                                              <p:pRg st="7" end="7"/>
                                            </p:txEl>
                                          </p:spTgt>
                                        </p:tgtEl>
                                        <p:attrNameLst>
                                          <p:attrName>style.visibility</p:attrName>
                                        </p:attrNameLst>
                                      </p:cBhvr>
                                      <p:to>
                                        <p:strVal val="visible"/>
                                      </p:to>
                                    </p:set>
                                    <p:animEffect transition="in" filter="fade">
                                      <p:cBhvr>
                                        <p:cTn id="25" dur="500"/>
                                        <p:tgtEl>
                                          <p:spTgt spid="378">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8">
                                            <p:txEl>
                                              <p:pRg st="8" end="8"/>
                                            </p:txEl>
                                          </p:spTgt>
                                        </p:tgtEl>
                                        <p:attrNameLst>
                                          <p:attrName>style.visibility</p:attrName>
                                        </p:attrNameLst>
                                      </p:cBhvr>
                                      <p:to>
                                        <p:strVal val="visible"/>
                                      </p:to>
                                    </p:set>
                                    <p:animEffect transition="in" filter="fade">
                                      <p:cBhvr>
                                        <p:cTn id="28" dur="500"/>
                                        <p:tgtEl>
                                          <p:spTgt spid="378">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8">
                                            <p:txEl>
                                              <p:pRg st="10" end="10"/>
                                            </p:txEl>
                                          </p:spTgt>
                                        </p:tgtEl>
                                        <p:attrNameLst>
                                          <p:attrName>style.visibility</p:attrName>
                                        </p:attrNameLst>
                                      </p:cBhvr>
                                      <p:to>
                                        <p:strVal val="visible"/>
                                      </p:to>
                                    </p:set>
                                    <p:animEffect transition="in" filter="fade">
                                      <p:cBhvr>
                                        <p:cTn id="31" dur="500"/>
                                        <p:tgtEl>
                                          <p:spTgt spid="378">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8">
                                            <p:txEl>
                                              <p:pRg st="11" end="11"/>
                                            </p:txEl>
                                          </p:spTgt>
                                        </p:tgtEl>
                                        <p:attrNameLst>
                                          <p:attrName>style.visibility</p:attrName>
                                        </p:attrNameLst>
                                      </p:cBhvr>
                                      <p:to>
                                        <p:strVal val="visible"/>
                                      </p:to>
                                    </p:set>
                                    <p:animEffect transition="in" filter="fade">
                                      <p:cBhvr>
                                        <p:cTn id="34" dur="500"/>
                                        <p:tgtEl>
                                          <p:spTgt spid="378">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8">
                                            <p:txEl>
                                              <p:pRg st="12" end="12"/>
                                            </p:txEl>
                                          </p:spTgt>
                                        </p:tgtEl>
                                        <p:attrNameLst>
                                          <p:attrName>style.visibility</p:attrName>
                                        </p:attrNameLst>
                                      </p:cBhvr>
                                      <p:to>
                                        <p:strVal val="visible"/>
                                      </p:to>
                                    </p:set>
                                    <p:animEffect transition="in" filter="fade">
                                      <p:cBhvr>
                                        <p:cTn id="37" dur="500"/>
                                        <p:tgtEl>
                                          <p:spTgt spid="3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35</a:t>
            </a:fld>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6"/>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63492"/>
              <a:buNone/>
            </a:pPr>
            <a:r>
              <a:rPr lang="sk-SK" dirty="0"/>
              <a:t>Ďakujeme</a:t>
            </a:r>
            <a:r>
              <a:rPr lang="es-ES" dirty="0">
                <a:solidFill>
                  <a:srgbClr val="DE8F32"/>
                </a:solidFill>
              </a:rPr>
              <a:t>!</a:t>
            </a:r>
            <a:endParaRPr dirty="0">
              <a:solidFill>
                <a:srgbClr val="DE8F32"/>
              </a:solidFill>
            </a:endParaRPr>
          </a:p>
        </p:txBody>
      </p:sp>
      <p:pic>
        <p:nvPicPr>
          <p:cNvPr id="389" name="Google Shape;389;p36"/>
          <p:cNvPicPr preferRelativeResize="0"/>
          <p:nvPr/>
        </p:nvPicPr>
        <p:blipFill rotWithShape="1">
          <a:blip r:embed="rId3">
            <a:alphaModFix/>
          </a:blip>
          <a:srcRect l="-1217" t="-14982" r="-2075" b="28769"/>
          <a:stretch/>
        </p:blipFill>
        <p:spPr>
          <a:xfrm>
            <a:off x="2138850" y="2454475"/>
            <a:ext cx="6469975" cy="2783650"/>
          </a:xfrm>
          <a:prstGeom prst="rect">
            <a:avLst/>
          </a:prstGeom>
          <a:noFill/>
          <a:ln>
            <a:noFill/>
          </a:ln>
        </p:spPr>
      </p:pic>
      <p:pic>
        <p:nvPicPr>
          <p:cNvPr id="390" name="Google Shape;390;p36"/>
          <p:cNvPicPr preferRelativeResize="0"/>
          <p:nvPr/>
        </p:nvPicPr>
        <p:blipFill rotWithShape="1">
          <a:blip r:embed="rId4">
            <a:alphaModFix/>
          </a:blip>
          <a:srcRect l="45690" t="-32355" r="-12091" b="15505"/>
          <a:stretch/>
        </p:blipFill>
        <p:spPr>
          <a:xfrm>
            <a:off x="-78225" y="818425"/>
            <a:ext cx="3711474" cy="3366949"/>
          </a:xfrm>
          <a:prstGeom prst="rect">
            <a:avLst/>
          </a:prstGeom>
          <a:noFill/>
          <a:ln>
            <a:noFill/>
          </a:ln>
        </p:spPr>
      </p:pic>
      <p:pic>
        <p:nvPicPr>
          <p:cNvPr id="391" name="Google Shape;391;p36"/>
          <p:cNvPicPr preferRelativeResize="0"/>
          <p:nvPr/>
        </p:nvPicPr>
        <p:blipFill rotWithShape="1">
          <a:blip r:embed="rId4">
            <a:alphaModFix/>
          </a:blip>
          <a:srcRect l="-1690" t="47943" r="9786" b="-64793"/>
          <a:stretch/>
        </p:blipFill>
        <p:spPr>
          <a:xfrm>
            <a:off x="4082350" y="-50825"/>
            <a:ext cx="5137124" cy="336694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42" name="Google Shape;142;p4"/>
          <p:cNvSpPr txBox="1">
            <a:spLocks noGrp="1"/>
          </p:cNvSpPr>
          <p:nvPr>
            <p:ph type="title"/>
          </p:nvPr>
        </p:nvSpPr>
        <p:spPr>
          <a:xfrm>
            <a:off x="120087" y="586232"/>
            <a:ext cx="1784739" cy="2906835"/>
          </a:xfrm>
          <a:prstGeom prst="rect">
            <a:avLst/>
          </a:prstGeom>
          <a:noFill/>
          <a:ln>
            <a:noFill/>
          </a:ln>
        </p:spPr>
        <p:txBody>
          <a:bodyPr spcFirstLastPara="1" wrap="square" lIns="91425" tIns="91425" rIns="91425" bIns="91425" anchor="ctr" anchorCtr="0">
            <a:normAutofit fontScale="90000"/>
          </a:bodyPr>
          <a:lstStyle/>
          <a:p>
            <a:pPr lvl="0">
              <a:buSzPct val="48888"/>
            </a:pPr>
            <a:r>
              <a:rPr lang="sk-SK" dirty="0">
                <a:latin typeface="Avenir"/>
                <a:ea typeface="Avenir"/>
                <a:cs typeface="Avenir"/>
                <a:sym typeface="Avenir"/>
              </a:rPr>
              <a:t>Nechajme sa spoločne viesť Bohom, načúvajúc Duchu </a:t>
            </a:r>
            <a:r>
              <a:rPr lang="sk-SK" dirty="0" smtClean="0">
                <a:latin typeface="Avenir"/>
                <a:ea typeface="Avenir"/>
                <a:cs typeface="Avenir"/>
                <a:sym typeface="Avenir"/>
              </a:rPr>
              <a:t>Svätému </a:t>
            </a:r>
            <a:endParaRPr dirty="0">
              <a:latin typeface="Avenir"/>
              <a:ea typeface="Avenir"/>
              <a:cs typeface="Avenir"/>
              <a:sym typeface="Avenir"/>
            </a:endParaRPr>
          </a:p>
        </p:txBody>
      </p:sp>
      <p:sp>
        <p:nvSpPr>
          <p:cNvPr id="143" name="Google Shape;143;p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4</a:t>
            </a:fld>
            <a:endParaRPr/>
          </a:p>
        </p:txBody>
      </p:sp>
      <p:sp>
        <p:nvSpPr>
          <p:cNvPr id="4" name="TextBox 3"/>
          <p:cNvSpPr txBox="1"/>
          <p:nvPr/>
        </p:nvSpPr>
        <p:spPr>
          <a:xfrm>
            <a:off x="1908256" y="190835"/>
            <a:ext cx="3204554" cy="4761303"/>
          </a:xfrm>
          <a:prstGeom prst="rect">
            <a:avLst/>
          </a:prstGeom>
          <a:noFill/>
        </p:spPr>
        <p:txBody>
          <a:bodyPr wrap="square" rtlCol="0">
            <a:spAutoFit/>
          </a:bodyPr>
          <a:lstStyle/>
          <a:p>
            <a:pPr algn="ctr">
              <a:lnSpc>
                <a:spcPct val="110000"/>
              </a:lnSpc>
            </a:pPr>
            <a:r>
              <a:rPr lang="en-US" sz="1200" dirty="0" err="1">
                <a:solidFill>
                  <a:schemeClr val="tx1"/>
                </a:solidFill>
              </a:rPr>
              <a:t>Sme</a:t>
            </a:r>
            <a:r>
              <a:rPr lang="en-US" sz="1200" dirty="0">
                <a:solidFill>
                  <a:schemeClr val="tx1"/>
                </a:solidFill>
              </a:rPr>
              <a:t> </a:t>
            </a:r>
            <a:r>
              <a:rPr lang="en-US" sz="1200" dirty="0" err="1">
                <a:solidFill>
                  <a:schemeClr val="tx1"/>
                </a:solidFill>
              </a:rPr>
              <a:t>tu</a:t>
            </a:r>
            <a:r>
              <a:rPr lang="en-US" sz="1200" dirty="0">
                <a:solidFill>
                  <a:schemeClr val="tx1"/>
                </a:solidFill>
              </a:rPr>
              <a:t> </a:t>
            </a:r>
            <a:r>
              <a:rPr lang="en-US" sz="1200" dirty="0" err="1">
                <a:solidFill>
                  <a:schemeClr val="tx1"/>
                </a:solidFill>
              </a:rPr>
              <a:t>pred</a:t>
            </a:r>
            <a:r>
              <a:rPr lang="en-US" sz="1200" dirty="0">
                <a:solidFill>
                  <a:schemeClr val="tx1"/>
                </a:solidFill>
              </a:rPr>
              <a:t> </a:t>
            </a:r>
            <a:r>
              <a:rPr lang="en-US" sz="1200" dirty="0" err="1">
                <a:solidFill>
                  <a:schemeClr val="tx1"/>
                </a:solidFill>
              </a:rPr>
              <a:t>Tebou</a:t>
            </a:r>
            <a:r>
              <a:rPr lang="en-US" sz="1200" dirty="0">
                <a:solidFill>
                  <a:schemeClr val="tx1"/>
                </a:solidFill>
              </a:rPr>
              <a:t>, </a:t>
            </a:r>
            <a:r>
              <a:rPr lang="en-US" sz="1200" dirty="0" err="1">
                <a:solidFill>
                  <a:schemeClr val="tx1"/>
                </a:solidFill>
              </a:rPr>
              <a:t>Duch</a:t>
            </a:r>
            <a:r>
              <a:rPr lang="en-US" sz="1200" dirty="0">
                <a:solidFill>
                  <a:schemeClr val="tx1"/>
                </a:solidFill>
              </a:rPr>
              <a:t> </a:t>
            </a:r>
            <a:r>
              <a:rPr lang="en-US" sz="1200" dirty="0" err="1">
                <a:solidFill>
                  <a:schemeClr val="tx1"/>
                </a:solidFill>
              </a:rPr>
              <a:t>Svätý</a:t>
            </a:r>
            <a:r>
              <a:rPr lang="en-US" sz="1200" dirty="0">
                <a:solidFill>
                  <a:schemeClr val="tx1"/>
                </a:solidFill>
              </a:rPr>
              <a:t>:</a:t>
            </a:r>
          </a:p>
          <a:p>
            <a:pPr algn="ctr">
              <a:lnSpc>
                <a:spcPct val="110000"/>
              </a:lnSpc>
            </a:pPr>
            <a:r>
              <a:rPr lang="en-US" sz="1200" dirty="0" err="1">
                <a:solidFill>
                  <a:schemeClr val="tx1"/>
                </a:solidFill>
              </a:rPr>
              <a:t>zišli</a:t>
            </a:r>
            <a:r>
              <a:rPr lang="en-US" sz="1200" dirty="0">
                <a:solidFill>
                  <a:schemeClr val="tx1"/>
                </a:solidFill>
              </a:rPr>
              <a:t> </a:t>
            </a:r>
            <a:r>
              <a:rPr lang="en-US" sz="1200" dirty="0" err="1">
                <a:solidFill>
                  <a:schemeClr val="tx1"/>
                </a:solidFill>
              </a:rPr>
              <a:t>sme</a:t>
            </a:r>
            <a:r>
              <a:rPr lang="en-US" sz="1200" dirty="0">
                <a:solidFill>
                  <a:schemeClr val="tx1"/>
                </a:solidFill>
              </a:rPr>
              <a:t> </a:t>
            </a:r>
            <a:r>
              <a:rPr lang="en-US" sz="1200" dirty="0" err="1">
                <a:solidFill>
                  <a:schemeClr val="tx1"/>
                </a:solidFill>
              </a:rPr>
              <a:t>sa</a:t>
            </a:r>
            <a:r>
              <a:rPr lang="en-US" sz="1200" dirty="0">
                <a:solidFill>
                  <a:schemeClr val="tx1"/>
                </a:solidFill>
              </a:rPr>
              <a:t> v </a:t>
            </a:r>
            <a:r>
              <a:rPr lang="en-US" sz="1200" dirty="0" err="1">
                <a:solidFill>
                  <a:schemeClr val="tx1"/>
                </a:solidFill>
              </a:rPr>
              <a:t>Tvojom</a:t>
            </a:r>
            <a:r>
              <a:rPr lang="en-US" sz="1200" dirty="0">
                <a:solidFill>
                  <a:schemeClr val="tx1"/>
                </a:solidFill>
              </a:rPr>
              <a:t> </a:t>
            </a:r>
            <a:r>
              <a:rPr lang="en-US" sz="1200" dirty="0" err="1">
                <a:solidFill>
                  <a:schemeClr val="tx1"/>
                </a:solidFill>
              </a:rPr>
              <a:t>mene</a:t>
            </a:r>
            <a:r>
              <a:rPr lang="en-US" sz="1200" dirty="0">
                <a:solidFill>
                  <a:schemeClr val="tx1"/>
                </a:solidFill>
              </a:rPr>
              <a:t>.</a:t>
            </a:r>
          </a:p>
          <a:p>
            <a:pPr algn="ctr">
              <a:lnSpc>
                <a:spcPct val="110000"/>
              </a:lnSpc>
            </a:pPr>
            <a:r>
              <a:rPr lang="en-US" sz="1200" dirty="0">
                <a:solidFill>
                  <a:schemeClr val="tx1"/>
                </a:solidFill>
              </a:rPr>
              <a:t>Ty </a:t>
            </a:r>
            <a:r>
              <a:rPr lang="en-US" sz="1200" dirty="0" err="1">
                <a:solidFill>
                  <a:schemeClr val="tx1"/>
                </a:solidFill>
              </a:rPr>
              <a:t>si</a:t>
            </a:r>
            <a:r>
              <a:rPr lang="en-US" sz="1200" dirty="0">
                <a:solidFill>
                  <a:schemeClr val="tx1"/>
                </a:solidFill>
              </a:rPr>
              <a:t> </a:t>
            </a:r>
            <a:r>
              <a:rPr lang="en-US" sz="1200" dirty="0" err="1">
                <a:solidFill>
                  <a:schemeClr val="tx1"/>
                </a:solidFill>
              </a:rPr>
              <a:t>náš</a:t>
            </a:r>
            <a:r>
              <a:rPr lang="en-US" sz="1200" dirty="0">
                <a:solidFill>
                  <a:schemeClr val="tx1"/>
                </a:solidFill>
              </a:rPr>
              <a:t> </a:t>
            </a:r>
            <a:r>
              <a:rPr lang="en-US" sz="1200" dirty="0" err="1">
                <a:solidFill>
                  <a:schemeClr val="tx1"/>
                </a:solidFill>
              </a:rPr>
              <a:t>pravý</a:t>
            </a:r>
            <a:r>
              <a:rPr lang="en-US" sz="1200" dirty="0">
                <a:solidFill>
                  <a:schemeClr val="tx1"/>
                </a:solidFill>
              </a:rPr>
              <a:t> </a:t>
            </a:r>
            <a:r>
              <a:rPr lang="en-US" sz="1200" dirty="0" err="1">
                <a:solidFill>
                  <a:schemeClr val="tx1"/>
                </a:solidFill>
              </a:rPr>
              <a:t>radca</a:t>
            </a:r>
            <a:r>
              <a:rPr lang="en-US" sz="1200" dirty="0">
                <a:solidFill>
                  <a:schemeClr val="tx1"/>
                </a:solidFill>
              </a:rPr>
              <a:t>.</a:t>
            </a:r>
          </a:p>
          <a:p>
            <a:pPr algn="ctr">
              <a:lnSpc>
                <a:spcPct val="110000"/>
              </a:lnSpc>
            </a:pPr>
            <a:r>
              <a:rPr lang="en-US" sz="1200" dirty="0" err="1">
                <a:solidFill>
                  <a:schemeClr val="tx1"/>
                </a:solidFill>
              </a:rPr>
              <a:t>Príď</a:t>
            </a:r>
            <a:r>
              <a:rPr lang="en-US" sz="1200" dirty="0">
                <a:solidFill>
                  <a:schemeClr val="tx1"/>
                </a:solidFill>
              </a:rPr>
              <a:t> k </a:t>
            </a:r>
            <a:r>
              <a:rPr lang="en-US" sz="1200" dirty="0" err="1">
                <a:solidFill>
                  <a:schemeClr val="tx1"/>
                </a:solidFill>
              </a:rPr>
              <a:t>nám</a:t>
            </a:r>
            <a:r>
              <a:rPr lang="en-US" sz="1200" dirty="0">
                <a:solidFill>
                  <a:schemeClr val="tx1"/>
                </a:solidFill>
              </a:rPr>
              <a:t>,</a:t>
            </a:r>
          </a:p>
          <a:p>
            <a:pPr algn="ctr">
              <a:lnSpc>
                <a:spcPct val="110000"/>
              </a:lnSpc>
            </a:pPr>
            <a:r>
              <a:rPr lang="en-US" sz="1200" dirty="0" err="1">
                <a:solidFill>
                  <a:schemeClr val="tx1"/>
                </a:solidFill>
              </a:rPr>
              <a:t>stoj</a:t>
            </a:r>
            <a:r>
              <a:rPr lang="en-US" sz="1200" dirty="0">
                <a:solidFill>
                  <a:schemeClr val="tx1"/>
                </a:solidFill>
              </a:rPr>
              <a:t> </a:t>
            </a:r>
            <a:r>
              <a:rPr lang="en-US" sz="1200" dirty="0" err="1">
                <a:solidFill>
                  <a:schemeClr val="tx1"/>
                </a:solidFill>
              </a:rPr>
              <a:t>pri</a:t>
            </a:r>
            <a:r>
              <a:rPr lang="en-US" sz="1200" dirty="0">
                <a:solidFill>
                  <a:schemeClr val="tx1"/>
                </a:solidFill>
              </a:rPr>
              <a:t> </a:t>
            </a:r>
            <a:r>
              <a:rPr lang="en-US" sz="1200" dirty="0" err="1">
                <a:solidFill>
                  <a:schemeClr val="tx1"/>
                </a:solidFill>
              </a:rPr>
              <a:t>nás</a:t>
            </a:r>
            <a:r>
              <a:rPr lang="en-US" sz="1200" dirty="0">
                <a:solidFill>
                  <a:schemeClr val="tx1"/>
                </a:solidFill>
              </a:rPr>
              <a:t>,</a:t>
            </a:r>
          </a:p>
          <a:p>
            <a:pPr algn="ctr">
              <a:lnSpc>
                <a:spcPct val="110000"/>
              </a:lnSpc>
            </a:pPr>
            <a:r>
              <a:rPr lang="en-US" sz="1200" dirty="0" err="1">
                <a:solidFill>
                  <a:schemeClr val="tx1"/>
                </a:solidFill>
              </a:rPr>
              <a:t>vstúp</a:t>
            </a:r>
            <a:r>
              <a:rPr lang="en-US" sz="1200" dirty="0">
                <a:solidFill>
                  <a:schemeClr val="tx1"/>
                </a:solidFill>
              </a:rPr>
              <a:t> do </a:t>
            </a:r>
            <a:r>
              <a:rPr lang="en-US" sz="1200" dirty="0" err="1">
                <a:solidFill>
                  <a:schemeClr val="tx1"/>
                </a:solidFill>
              </a:rPr>
              <a:t>našich</a:t>
            </a:r>
            <a:r>
              <a:rPr lang="en-US" sz="1200" dirty="0">
                <a:solidFill>
                  <a:schemeClr val="tx1"/>
                </a:solidFill>
              </a:rPr>
              <a:t> </a:t>
            </a:r>
            <a:r>
              <a:rPr lang="en-US" sz="1200" dirty="0" err="1">
                <a:solidFill>
                  <a:schemeClr val="tx1"/>
                </a:solidFill>
              </a:rPr>
              <a:t>sŕdc</a:t>
            </a:r>
            <a:r>
              <a:rPr lang="en-US" sz="1200" dirty="0">
                <a:solidFill>
                  <a:schemeClr val="tx1"/>
                </a:solidFill>
              </a:rPr>
              <a:t>.</a:t>
            </a:r>
          </a:p>
          <a:p>
            <a:pPr algn="ctr">
              <a:lnSpc>
                <a:spcPct val="110000"/>
              </a:lnSpc>
            </a:pPr>
            <a:r>
              <a:rPr lang="en-US" sz="1200" dirty="0" err="1">
                <a:solidFill>
                  <a:schemeClr val="tx1"/>
                </a:solidFill>
              </a:rPr>
              <a:t>Pouč</a:t>
            </a:r>
            <a:r>
              <a:rPr lang="en-US" sz="1200" dirty="0">
                <a:solidFill>
                  <a:schemeClr val="tx1"/>
                </a:solidFill>
              </a:rPr>
              <a:t> </a:t>
            </a:r>
            <a:r>
              <a:rPr lang="en-US" sz="1200" dirty="0" err="1">
                <a:solidFill>
                  <a:schemeClr val="tx1"/>
                </a:solidFill>
              </a:rPr>
              <a:t>nás</a:t>
            </a:r>
            <a:r>
              <a:rPr lang="en-US" sz="1200" dirty="0">
                <a:solidFill>
                  <a:schemeClr val="tx1"/>
                </a:solidFill>
              </a:rPr>
              <a:t>, </a:t>
            </a:r>
            <a:r>
              <a:rPr lang="en-US" sz="1200" dirty="0" err="1">
                <a:solidFill>
                  <a:schemeClr val="tx1"/>
                </a:solidFill>
              </a:rPr>
              <a:t>kam</a:t>
            </a:r>
            <a:r>
              <a:rPr lang="en-US" sz="1200" dirty="0">
                <a:solidFill>
                  <a:schemeClr val="tx1"/>
                </a:solidFill>
              </a:rPr>
              <a:t> </a:t>
            </a:r>
            <a:r>
              <a:rPr lang="en-US" sz="1200" dirty="0" err="1">
                <a:solidFill>
                  <a:schemeClr val="tx1"/>
                </a:solidFill>
              </a:rPr>
              <a:t>máme</a:t>
            </a:r>
            <a:r>
              <a:rPr lang="en-US" sz="1200" dirty="0">
                <a:solidFill>
                  <a:schemeClr val="tx1"/>
                </a:solidFill>
              </a:rPr>
              <a:t> </a:t>
            </a:r>
            <a:r>
              <a:rPr lang="en-US" sz="1200" dirty="0" err="1">
                <a:solidFill>
                  <a:schemeClr val="tx1"/>
                </a:solidFill>
              </a:rPr>
              <a:t>ísť</a:t>
            </a:r>
            <a:r>
              <a:rPr lang="en-US" sz="1200" dirty="0">
                <a:solidFill>
                  <a:schemeClr val="tx1"/>
                </a:solidFill>
              </a:rPr>
              <a:t>,</a:t>
            </a:r>
          </a:p>
          <a:p>
            <a:pPr algn="ctr">
              <a:lnSpc>
                <a:spcPct val="110000"/>
              </a:lnSpc>
            </a:pPr>
            <a:r>
              <a:rPr lang="en-US" sz="1200" dirty="0">
                <a:solidFill>
                  <a:schemeClr val="tx1"/>
                </a:solidFill>
              </a:rPr>
              <a:t>a </a:t>
            </a:r>
            <a:r>
              <a:rPr lang="en-US" sz="1200" dirty="0" err="1">
                <a:solidFill>
                  <a:schemeClr val="tx1"/>
                </a:solidFill>
              </a:rPr>
              <a:t>ukáž</a:t>
            </a:r>
            <a:r>
              <a:rPr lang="en-US" sz="1200" dirty="0">
                <a:solidFill>
                  <a:schemeClr val="tx1"/>
                </a:solidFill>
              </a:rPr>
              <a:t> </a:t>
            </a:r>
            <a:r>
              <a:rPr lang="en-US" sz="1200" dirty="0" err="1">
                <a:solidFill>
                  <a:schemeClr val="tx1"/>
                </a:solidFill>
              </a:rPr>
              <a:t>nám</a:t>
            </a:r>
            <a:r>
              <a:rPr lang="en-US" sz="1200" dirty="0">
                <a:solidFill>
                  <a:schemeClr val="tx1"/>
                </a:solidFill>
              </a:rPr>
              <a:t> </a:t>
            </a:r>
            <a:r>
              <a:rPr lang="en-US" sz="1200" dirty="0" err="1">
                <a:solidFill>
                  <a:schemeClr val="tx1"/>
                </a:solidFill>
              </a:rPr>
              <a:t>cestu</a:t>
            </a:r>
            <a:r>
              <a:rPr lang="en-US" sz="1200" dirty="0">
                <a:solidFill>
                  <a:schemeClr val="tx1"/>
                </a:solidFill>
              </a:rPr>
              <a:t>, </a:t>
            </a:r>
            <a:r>
              <a:rPr lang="en-US" sz="1200" dirty="0" err="1">
                <a:solidFill>
                  <a:schemeClr val="tx1"/>
                </a:solidFill>
              </a:rPr>
              <a:t>po</a:t>
            </a:r>
            <a:r>
              <a:rPr lang="en-US" sz="1200" dirty="0">
                <a:solidFill>
                  <a:schemeClr val="tx1"/>
                </a:solidFill>
              </a:rPr>
              <a:t> </a:t>
            </a:r>
            <a:r>
              <a:rPr lang="en-US" sz="1200" dirty="0" err="1">
                <a:solidFill>
                  <a:schemeClr val="tx1"/>
                </a:solidFill>
              </a:rPr>
              <a:t>ktorej</a:t>
            </a:r>
            <a:r>
              <a:rPr lang="en-US" sz="1200" dirty="0">
                <a:solidFill>
                  <a:schemeClr val="tx1"/>
                </a:solidFill>
              </a:rPr>
              <a:t> </a:t>
            </a:r>
            <a:r>
              <a:rPr lang="en-US" sz="1200" dirty="0" err="1">
                <a:solidFill>
                  <a:schemeClr val="tx1"/>
                </a:solidFill>
              </a:rPr>
              <a:t>treba</a:t>
            </a:r>
            <a:r>
              <a:rPr lang="en-US" sz="1200" dirty="0">
                <a:solidFill>
                  <a:schemeClr val="tx1"/>
                </a:solidFill>
              </a:rPr>
              <a:t> </a:t>
            </a:r>
            <a:r>
              <a:rPr lang="en-US" sz="1200" dirty="0" err="1">
                <a:solidFill>
                  <a:schemeClr val="tx1"/>
                </a:solidFill>
              </a:rPr>
              <a:t>kráčať</a:t>
            </a:r>
            <a:r>
              <a:rPr lang="en-US" sz="1200" dirty="0">
                <a:solidFill>
                  <a:schemeClr val="tx1"/>
                </a:solidFill>
              </a:rPr>
              <a:t>.</a:t>
            </a:r>
          </a:p>
          <a:p>
            <a:pPr algn="ctr">
              <a:lnSpc>
                <a:spcPct val="110000"/>
              </a:lnSpc>
            </a:pPr>
            <a:r>
              <a:rPr lang="en-US" sz="1200" dirty="0" err="1">
                <a:solidFill>
                  <a:schemeClr val="tx1"/>
                </a:solidFill>
              </a:rPr>
              <a:t>Nedovoľ</a:t>
            </a:r>
            <a:r>
              <a:rPr lang="en-US" sz="1200" dirty="0">
                <a:solidFill>
                  <a:schemeClr val="tx1"/>
                </a:solidFill>
              </a:rPr>
              <a:t>, </a:t>
            </a:r>
            <a:r>
              <a:rPr lang="en-US" sz="1200" dirty="0" err="1">
                <a:solidFill>
                  <a:schemeClr val="tx1"/>
                </a:solidFill>
              </a:rPr>
              <a:t>aby</a:t>
            </a:r>
            <a:r>
              <a:rPr lang="en-US" sz="1200" dirty="0">
                <a:solidFill>
                  <a:schemeClr val="tx1"/>
                </a:solidFill>
              </a:rPr>
              <a:t> </a:t>
            </a:r>
            <a:r>
              <a:rPr lang="en-US" sz="1200" dirty="0" err="1">
                <a:solidFill>
                  <a:schemeClr val="tx1"/>
                </a:solidFill>
              </a:rPr>
              <a:t>sme</a:t>
            </a:r>
            <a:r>
              <a:rPr lang="en-US" sz="1200" dirty="0">
                <a:solidFill>
                  <a:schemeClr val="tx1"/>
                </a:solidFill>
              </a:rPr>
              <a:t> my, </a:t>
            </a:r>
            <a:r>
              <a:rPr lang="en-US" sz="1200" dirty="0" err="1">
                <a:solidFill>
                  <a:schemeClr val="tx1"/>
                </a:solidFill>
              </a:rPr>
              <a:t>slabí</a:t>
            </a:r>
            <a:r>
              <a:rPr lang="en-US" sz="1200" dirty="0">
                <a:solidFill>
                  <a:schemeClr val="tx1"/>
                </a:solidFill>
              </a:rPr>
              <a:t> a </a:t>
            </a:r>
            <a:r>
              <a:rPr lang="en-US" sz="1200" dirty="0" err="1">
                <a:solidFill>
                  <a:schemeClr val="tx1"/>
                </a:solidFill>
              </a:rPr>
              <a:t>hriešni</a:t>
            </a:r>
            <a:r>
              <a:rPr lang="en-US" sz="1200" dirty="0">
                <a:solidFill>
                  <a:schemeClr val="tx1"/>
                </a:solidFill>
              </a:rPr>
              <a:t>,</a:t>
            </a:r>
          </a:p>
          <a:p>
            <a:pPr algn="ctr">
              <a:lnSpc>
                <a:spcPct val="110000"/>
              </a:lnSpc>
            </a:pPr>
            <a:r>
              <a:rPr lang="en-US" sz="1200" dirty="0" err="1">
                <a:solidFill>
                  <a:schemeClr val="tx1"/>
                </a:solidFill>
              </a:rPr>
              <a:t>spôsobili</a:t>
            </a:r>
            <a:r>
              <a:rPr lang="en-US" sz="1200" dirty="0">
                <a:solidFill>
                  <a:schemeClr val="tx1"/>
                </a:solidFill>
              </a:rPr>
              <a:t> </a:t>
            </a:r>
            <a:r>
              <a:rPr lang="en-US" sz="1200" dirty="0" err="1">
                <a:solidFill>
                  <a:schemeClr val="tx1"/>
                </a:solidFill>
              </a:rPr>
              <a:t>neporiadok</a:t>
            </a:r>
            <a:r>
              <a:rPr lang="en-US" sz="1200" dirty="0">
                <a:solidFill>
                  <a:schemeClr val="tx1"/>
                </a:solidFill>
              </a:rPr>
              <a:t>.</a:t>
            </a:r>
          </a:p>
          <a:p>
            <a:pPr algn="ctr">
              <a:lnSpc>
                <a:spcPct val="110000"/>
              </a:lnSpc>
            </a:pPr>
            <a:r>
              <a:rPr lang="en-US" sz="1200" dirty="0" err="1">
                <a:solidFill>
                  <a:schemeClr val="tx1"/>
                </a:solidFill>
              </a:rPr>
              <a:t>Nech</a:t>
            </a:r>
            <a:r>
              <a:rPr lang="en-US" sz="1200" dirty="0">
                <a:solidFill>
                  <a:schemeClr val="tx1"/>
                </a:solidFill>
              </a:rPr>
              <a:t> </a:t>
            </a:r>
            <a:r>
              <a:rPr lang="en-US" sz="1200" dirty="0" err="1">
                <a:solidFill>
                  <a:schemeClr val="tx1"/>
                </a:solidFill>
              </a:rPr>
              <a:t>nás</a:t>
            </a:r>
            <a:r>
              <a:rPr lang="en-US" sz="1200" dirty="0">
                <a:solidFill>
                  <a:schemeClr val="tx1"/>
                </a:solidFill>
              </a:rPr>
              <a:t> </a:t>
            </a:r>
            <a:r>
              <a:rPr lang="en-US" sz="1200" dirty="0" err="1">
                <a:solidFill>
                  <a:schemeClr val="tx1"/>
                </a:solidFill>
              </a:rPr>
              <a:t>nezvedie</a:t>
            </a:r>
            <a:r>
              <a:rPr lang="en-US" sz="1200" dirty="0">
                <a:solidFill>
                  <a:schemeClr val="tx1"/>
                </a:solidFill>
              </a:rPr>
              <a:t> </a:t>
            </a:r>
            <a:r>
              <a:rPr lang="en-US" sz="1200" dirty="0" err="1">
                <a:solidFill>
                  <a:schemeClr val="tx1"/>
                </a:solidFill>
              </a:rPr>
              <a:t>nevedomosť</a:t>
            </a:r>
            <a:r>
              <a:rPr lang="en-US" sz="1200" dirty="0">
                <a:solidFill>
                  <a:schemeClr val="tx1"/>
                </a:solidFill>
              </a:rPr>
              <a:t>.</a:t>
            </a:r>
          </a:p>
          <a:p>
            <a:pPr algn="ctr">
              <a:lnSpc>
                <a:spcPct val="110000"/>
              </a:lnSpc>
            </a:pPr>
            <a:r>
              <a:rPr lang="en-US" sz="1200" dirty="0" err="1">
                <a:solidFill>
                  <a:schemeClr val="tx1"/>
                </a:solidFill>
              </a:rPr>
              <a:t>Daj</a:t>
            </a:r>
            <a:r>
              <a:rPr lang="en-US" sz="1200" dirty="0">
                <a:solidFill>
                  <a:schemeClr val="tx1"/>
                </a:solidFill>
              </a:rPr>
              <a:t> </a:t>
            </a:r>
            <a:r>
              <a:rPr lang="en-US" sz="1200" dirty="0" err="1">
                <a:solidFill>
                  <a:schemeClr val="tx1"/>
                </a:solidFill>
              </a:rPr>
              <a:t>nám</a:t>
            </a:r>
            <a:r>
              <a:rPr lang="en-US" sz="1200" dirty="0">
                <a:solidFill>
                  <a:schemeClr val="tx1"/>
                </a:solidFill>
              </a:rPr>
              <a:t> </a:t>
            </a:r>
            <a:r>
              <a:rPr lang="en-US" sz="1200" dirty="0" err="1">
                <a:solidFill>
                  <a:schemeClr val="tx1"/>
                </a:solidFill>
              </a:rPr>
              <a:t>dar</a:t>
            </a:r>
            <a:r>
              <a:rPr lang="en-US" sz="1200" dirty="0">
                <a:solidFill>
                  <a:schemeClr val="tx1"/>
                </a:solidFill>
              </a:rPr>
              <a:t> </a:t>
            </a:r>
            <a:r>
              <a:rPr lang="en-US" sz="1200" dirty="0" err="1">
                <a:solidFill>
                  <a:schemeClr val="tx1"/>
                </a:solidFill>
              </a:rPr>
              <a:t>rozlišovania</a:t>
            </a:r>
            <a:r>
              <a:rPr lang="en-US" sz="1200" dirty="0">
                <a:solidFill>
                  <a:schemeClr val="tx1"/>
                </a:solidFill>
              </a:rPr>
              <a:t>,</a:t>
            </a:r>
          </a:p>
          <a:p>
            <a:pPr algn="ctr">
              <a:lnSpc>
                <a:spcPct val="110000"/>
              </a:lnSpc>
            </a:pPr>
            <a:r>
              <a:rPr lang="en-US" sz="1200" dirty="0" err="1">
                <a:solidFill>
                  <a:schemeClr val="tx1"/>
                </a:solidFill>
              </a:rPr>
              <a:t>nech</a:t>
            </a:r>
            <a:r>
              <a:rPr lang="en-US" sz="1200" dirty="0">
                <a:solidFill>
                  <a:schemeClr val="tx1"/>
                </a:solidFill>
              </a:rPr>
              <a:t> </a:t>
            </a:r>
            <a:r>
              <a:rPr lang="en-US" sz="1200" dirty="0" err="1">
                <a:solidFill>
                  <a:schemeClr val="tx1"/>
                </a:solidFill>
              </a:rPr>
              <a:t>nie</a:t>
            </a:r>
            <a:r>
              <a:rPr lang="en-US" sz="1200" dirty="0">
                <a:solidFill>
                  <a:schemeClr val="tx1"/>
                </a:solidFill>
              </a:rPr>
              <a:t> </a:t>
            </a:r>
            <a:r>
              <a:rPr lang="en-US" sz="1200" dirty="0" err="1">
                <a:solidFill>
                  <a:schemeClr val="tx1"/>
                </a:solidFill>
              </a:rPr>
              <a:t>sme</a:t>
            </a:r>
            <a:r>
              <a:rPr lang="en-US" sz="1200" dirty="0">
                <a:solidFill>
                  <a:schemeClr val="tx1"/>
                </a:solidFill>
              </a:rPr>
              <a:t> </a:t>
            </a:r>
            <a:r>
              <a:rPr lang="en-US" sz="1200" dirty="0" err="1">
                <a:solidFill>
                  <a:schemeClr val="tx1"/>
                </a:solidFill>
              </a:rPr>
              <a:t>zaujatí</a:t>
            </a:r>
            <a:r>
              <a:rPr lang="en-US" sz="1200" dirty="0">
                <a:solidFill>
                  <a:schemeClr val="tx1"/>
                </a:solidFill>
              </a:rPr>
              <a:t> </a:t>
            </a:r>
            <a:r>
              <a:rPr lang="en-US" sz="1200" dirty="0" err="1">
                <a:solidFill>
                  <a:schemeClr val="tx1"/>
                </a:solidFill>
              </a:rPr>
              <a:t>kvôli</a:t>
            </a:r>
            <a:r>
              <a:rPr lang="en-US" sz="1200" dirty="0">
                <a:solidFill>
                  <a:schemeClr val="tx1"/>
                </a:solidFill>
              </a:rPr>
              <a:t> </a:t>
            </a:r>
            <a:r>
              <a:rPr lang="en-US" sz="1200" dirty="0" err="1">
                <a:solidFill>
                  <a:schemeClr val="tx1"/>
                </a:solidFill>
              </a:rPr>
              <a:t>predsudkom</a:t>
            </a:r>
            <a:endParaRPr lang="en-US" sz="1200" dirty="0">
              <a:solidFill>
                <a:schemeClr val="tx1"/>
              </a:solidFill>
            </a:endParaRPr>
          </a:p>
          <a:p>
            <a:pPr algn="ctr">
              <a:lnSpc>
                <a:spcPct val="110000"/>
              </a:lnSpc>
            </a:pPr>
            <a:r>
              <a:rPr lang="en-US" sz="1200" dirty="0">
                <a:solidFill>
                  <a:schemeClr val="tx1"/>
                </a:solidFill>
              </a:rPr>
              <a:t>a </a:t>
            </a:r>
            <a:r>
              <a:rPr lang="en-US" sz="1200" dirty="0" err="1">
                <a:solidFill>
                  <a:schemeClr val="tx1"/>
                </a:solidFill>
              </a:rPr>
              <a:t>falošným</a:t>
            </a:r>
            <a:r>
              <a:rPr lang="en-US" sz="1200" dirty="0">
                <a:solidFill>
                  <a:schemeClr val="tx1"/>
                </a:solidFill>
              </a:rPr>
              <a:t> </a:t>
            </a:r>
            <a:r>
              <a:rPr lang="en-US" sz="1200" dirty="0" err="1">
                <a:solidFill>
                  <a:schemeClr val="tx1"/>
                </a:solidFill>
              </a:rPr>
              <a:t>ľudským</a:t>
            </a:r>
            <a:r>
              <a:rPr lang="en-US" sz="1200" dirty="0">
                <a:solidFill>
                  <a:schemeClr val="tx1"/>
                </a:solidFill>
              </a:rPr>
              <a:t> </a:t>
            </a:r>
            <a:r>
              <a:rPr lang="en-US" sz="1200" dirty="0" err="1">
                <a:solidFill>
                  <a:schemeClr val="tx1"/>
                </a:solidFill>
              </a:rPr>
              <a:t>ohľadom</a:t>
            </a:r>
            <a:r>
              <a:rPr lang="en-US" sz="1200" dirty="0">
                <a:solidFill>
                  <a:schemeClr val="tx1"/>
                </a:solidFill>
              </a:rPr>
              <a:t>.</a:t>
            </a:r>
          </a:p>
          <a:p>
            <a:pPr algn="ctr">
              <a:lnSpc>
                <a:spcPct val="110000"/>
              </a:lnSpc>
            </a:pPr>
            <a:r>
              <a:rPr lang="en-US" sz="1200" dirty="0" err="1">
                <a:solidFill>
                  <a:schemeClr val="tx1"/>
                </a:solidFill>
              </a:rPr>
              <a:t>Veď</a:t>
            </a:r>
            <a:r>
              <a:rPr lang="en-US" sz="1200" dirty="0">
                <a:solidFill>
                  <a:schemeClr val="tx1"/>
                </a:solidFill>
              </a:rPr>
              <a:t> </a:t>
            </a:r>
            <a:r>
              <a:rPr lang="en-US" sz="1200" dirty="0" err="1">
                <a:solidFill>
                  <a:schemeClr val="tx1"/>
                </a:solidFill>
              </a:rPr>
              <a:t>nás</a:t>
            </a:r>
            <a:r>
              <a:rPr lang="en-US" sz="1200" dirty="0">
                <a:solidFill>
                  <a:schemeClr val="tx1"/>
                </a:solidFill>
              </a:rPr>
              <a:t> k </a:t>
            </a:r>
            <a:r>
              <a:rPr lang="en-US" sz="1200" dirty="0" err="1">
                <a:solidFill>
                  <a:schemeClr val="tx1"/>
                </a:solidFill>
              </a:rPr>
              <a:t>jednote</a:t>
            </a:r>
            <a:r>
              <a:rPr lang="en-US" sz="1200" dirty="0">
                <a:solidFill>
                  <a:schemeClr val="tx1"/>
                </a:solidFill>
              </a:rPr>
              <a:t>,</a:t>
            </a:r>
          </a:p>
          <a:p>
            <a:pPr algn="ctr">
              <a:lnSpc>
                <a:spcPct val="110000"/>
              </a:lnSpc>
            </a:pPr>
            <a:r>
              <a:rPr lang="en-US" sz="1200" dirty="0" err="1">
                <a:solidFill>
                  <a:schemeClr val="tx1"/>
                </a:solidFill>
              </a:rPr>
              <a:t>aby</a:t>
            </a:r>
            <a:r>
              <a:rPr lang="en-US" sz="1200" dirty="0">
                <a:solidFill>
                  <a:schemeClr val="tx1"/>
                </a:solidFill>
              </a:rPr>
              <a:t> </a:t>
            </a:r>
            <a:r>
              <a:rPr lang="en-US" sz="1200" dirty="0" err="1">
                <a:solidFill>
                  <a:schemeClr val="tx1"/>
                </a:solidFill>
              </a:rPr>
              <a:t>sme</a:t>
            </a:r>
            <a:r>
              <a:rPr lang="en-US" sz="1200" dirty="0">
                <a:solidFill>
                  <a:schemeClr val="tx1"/>
                </a:solidFill>
              </a:rPr>
              <a:t> </a:t>
            </a:r>
            <a:r>
              <a:rPr lang="en-US" sz="1200" dirty="0" err="1">
                <a:solidFill>
                  <a:schemeClr val="tx1"/>
                </a:solidFill>
              </a:rPr>
              <a:t>nezišli</a:t>
            </a:r>
            <a:r>
              <a:rPr lang="en-US" sz="1200" dirty="0">
                <a:solidFill>
                  <a:schemeClr val="tx1"/>
                </a:solidFill>
              </a:rPr>
              <a:t> z </a:t>
            </a:r>
            <a:r>
              <a:rPr lang="en-US" sz="1200" dirty="0" err="1">
                <a:solidFill>
                  <a:schemeClr val="tx1"/>
                </a:solidFill>
              </a:rPr>
              <a:t>cesty</a:t>
            </a:r>
            <a:r>
              <a:rPr lang="en-US" sz="1200" dirty="0">
                <a:solidFill>
                  <a:schemeClr val="tx1"/>
                </a:solidFill>
              </a:rPr>
              <a:t> </a:t>
            </a:r>
            <a:r>
              <a:rPr lang="en-US" sz="1200" dirty="0" err="1">
                <a:solidFill>
                  <a:schemeClr val="tx1"/>
                </a:solidFill>
              </a:rPr>
              <a:t>pravdy</a:t>
            </a:r>
            <a:r>
              <a:rPr lang="en-US" sz="1200" dirty="0">
                <a:solidFill>
                  <a:schemeClr val="tx1"/>
                </a:solidFill>
              </a:rPr>
              <a:t> a </a:t>
            </a:r>
            <a:r>
              <a:rPr lang="en-US" sz="1200" dirty="0" err="1">
                <a:solidFill>
                  <a:schemeClr val="tx1"/>
                </a:solidFill>
              </a:rPr>
              <a:t>spravodlivosti</a:t>
            </a:r>
            <a:r>
              <a:rPr lang="en-US" sz="1200" dirty="0">
                <a:solidFill>
                  <a:schemeClr val="tx1"/>
                </a:solidFill>
              </a:rPr>
              <a:t>,</a:t>
            </a:r>
          </a:p>
          <a:p>
            <a:pPr algn="ctr">
              <a:lnSpc>
                <a:spcPct val="110000"/>
              </a:lnSpc>
            </a:pPr>
            <a:r>
              <a:rPr lang="en-US" sz="1200" dirty="0">
                <a:solidFill>
                  <a:schemeClr val="tx1"/>
                </a:solidFill>
              </a:rPr>
              <a:t>ale </a:t>
            </a:r>
            <a:r>
              <a:rPr lang="en-US" sz="1200" dirty="0" err="1">
                <a:solidFill>
                  <a:schemeClr val="tx1"/>
                </a:solidFill>
              </a:rPr>
              <a:t>napredovali</a:t>
            </a:r>
            <a:r>
              <a:rPr lang="en-US" sz="1200" dirty="0">
                <a:solidFill>
                  <a:schemeClr val="tx1"/>
                </a:solidFill>
              </a:rPr>
              <a:t> </a:t>
            </a:r>
            <a:r>
              <a:rPr lang="en-US" sz="1200" dirty="0" err="1">
                <a:solidFill>
                  <a:schemeClr val="tx1"/>
                </a:solidFill>
              </a:rPr>
              <a:t>na</a:t>
            </a:r>
            <a:r>
              <a:rPr lang="en-US" sz="1200" dirty="0">
                <a:solidFill>
                  <a:schemeClr val="tx1"/>
                </a:solidFill>
              </a:rPr>
              <a:t> </a:t>
            </a:r>
            <a:r>
              <a:rPr lang="en-US" sz="1200" dirty="0" err="1">
                <a:solidFill>
                  <a:schemeClr val="tx1"/>
                </a:solidFill>
              </a:rPr>
              <a:t>púti</a:t>
            </a:r>
            <a:r>
              <a:rPr lang="en-US" sz="1200" dirty="0">
                <a:solidFill>
                  <a:schemeClr val="tx1"/>
                </a:solidFill>
              </a:rPr>
              <a:t> do </a:t>
            </a:r>
            <a:r>
              <a:rPr lang="en-US" sz="1200" dirty="0" err="1">
                <a:solidFill>
                  <a:schemeClr val="tx1"/>
                </a:solidFill>
              </a:rPr>
              <a:t>večného</a:t>
            </a:r>
            <a:r>
              <a:rPr lang="en-US" sz="1200" dirty="0">
                <a:solidFill>
                  <a:schemeClr val="tx1"/>
                </a:solidFill>
              </a:rPr>
              <a:t> </a:t>
            </a:r>
            <a:r>
              <a:rPr lang="en-US" sz="1200" dirty="0" err="1">
                <a:solidFill>
                  <a:schemeClr val="tx1"/>
                </a:solidFill>
              </a:rPr>
              <a:t>života</a:t>
            </a:r>
            <a:r>
              <a:rPr lang="en-US" sz="1200" dirty="0">
                <a:solidFill>
                  <a:schemeClr val="tx1"/>
                </a:solidFill>
              </a:rPr>
              <a:t>.</a:t>
            </a:r>
          </a:p>
          <a:p>
            <a:pPr algn="ctr">
              <a:lnSpc>
                <a:spcPct val="110000"/>
              </a:lnSpc>
            </a:pPr>
            <a:r>
              <a:rPr lang="en-US" sz="1200" dirty="0">
                <a:solidFill>
                  <a:schemeClr val="tx1"/>
                </a:solidFill>
              </a:rPr>
              <a:t>O to </a:t>
            </a:r>
            <a:r>
              <a:rPr lang="en-US" sz="1200" dirty="0" err="1">
                <a:solidFill>
                  <a:schemeClr val="tx1"/>
                </a:solidFill>
              </a:rPr>
              <a:t>prosíme</a:t>
            </a:r>
            <a:r>
              <a:rPr lang="en-US" sz="1200" dirty="0">
                <a:solidFill>
                  <a:schemeClr val="tx1"/>
                </a:solidFill>
              </a:rPr>
              <a:t> </a:t>
            </a:r>
            <a:r>
              <a:rPr lang="en-US" sz="1200" dirty="0" err="1">
                <a:solidFill>
                  <a:schemeClr val="tx1"/>
                </a:solidFill>
              </a:rPr>
              <a:t>Teba</a:t>
            </a:r>
            <a:r>
              <a:rPr lang="en-US" sz="1200" dirty="0">
                <a:solidFill>
                  <a:schemeClr val="tx1"/>
                </a:solidFill>
              </a:rPr>
              <a:t>,</a:t>
            </a:r>
          </a:p>
          <a:p>
            <a:pPr algn="ctr">
              <a:lnSpc>
                <a:spcPct val="110000"/>
              </a:lnSpc>
            </a:pPr>
            <a:r>
              <a:rPr lang="en-US" sz="1200" dirty="0" err="1">
                <a:solidFill>
                  <a:schemeClr val="tx1"/>
                </a:solidFill>
              </a:rPr>
              <a:t>ktorý</a:t>
            </a:r>
            <a:r>
              <a:rPr lang="en-US" sz="1200" dirty="0">
                <a:solidFill>
                  <a:schemeClr val="tx1"/>
                </a:solidFill>
              </a:rPr>
              <a:t> </a:t>
            </a:r>
            <a:r>
              <a:rPr lang="en-US" sz="1200" dirty="0" err="1">
                <a:solidFill>
                  <a:schemeClr val="tx1"/>
                </a:solidFill>
              </a:rPr>
              <a:t>pôsobíš</a:t>
            </a:r>
            <a:r>
              <a:rPr lang="en-US" sz="1200" dirty="0">
                <a:solidFill>
                  <a:schemeClr val="tx1"/>
                </a:solidFill>
              </a:rPr>
              <a:t> </a:t>
            </a:r>
            <a:r>
              <a:rPr lang="en-US" sz="1200" dirty="0" err="1">
                <a:solidFill>
                  <a:schemeClr val="tx1"/>
                </a:solidFill>
              </a:rPr>
              <a:t>vo</a:t>
            </a:r>
            <a:r>
              <a:rPr lang="en-US" sz="1200" dirty="0">
                <a:solidFill>
                  <a:schemeClr val="tx1"/>
                </a:solidFill>
              </a:rPr>
              <a:t> </a:t>
            </a:r>
            <a:r>
              <a:rPr lang="en-US" sz="1200" dirty="0" err="1">
                <a:solidFill>
                  <a:schemeClr val="tx1"/>
                </a:solidFill>
              </a:rPr>
              <a:t>všetkých</a:t>
            </a:r>
            <a:r>
              <a:rPr lang="en-US" sz="1200" dirty="0">
                <a:solidFill>
                  <a:schemeClr val="tx1"/>
                </a:solidFill>
              </a:rPr>
              <a:t> </a:t>
            </a:r>
            <a:r>
              <a:rPr lang="en-US" sz="1200" dirty="0" err="1">
                <a:solidFill>
                  <a:schemeClr val="tx1"/>
                </a:solidFill>
              </a:rPr>
              <a:t>časoch</a:t>
            </a:r>
            <a:r>
              <a:rPr lang="en-US" sz="1200" dirty="0">
                <a:solidFill>
                  <a:schemeClr val="tx1"/>
                </a:solidFill>
              </a:rPr>
              <a:t> a </a:t>
            </a:r>
            <a:r>
              <a:rPr lang="en-US" sz="1200" dirty="0" err="1">
                <a:solidFill>
                  <a:schemeClr val="tx1"/>
                </a:solidFill>
              </a:rPr>
              <a:t>na</a:t>
            </a:r>
            <a:r>
              <a:rPr lang="en-US" sz="1200" dirty="0">
                <a:solidFill>
                  <a:schemeClr val="tx1"/>
                </a:solidFill>
              </a:rPr>
              <a:t> </a:t>
            </a:r>
            <a:r>
              <a:rPr lang="en-US" sz="1200" dirty="0" err="1">
                <a:solidFill>
                  <a:schemeClr val="tx1"/>
                </a:solidFill>
              </a:rPr>
              <a:t>všetkých</a:t>
            </a:r>
            <a:r>
              <a:rPr lang="en-US" sz="1200" dirty="0">
                <a:solidFill>
                  <a:schemeClr val="tx1"/>
                </a:solidFill>
              </a:rPr>
              <a:t> </a:t>
            </a:r>
            <a:r>
              <a:rPr lang="en-US" sz="1200" dirty="0" err="1">
                <a:solidFill>
                  <a:schemeClr val="tx1"/>
                </a:solidFill>
              </a:rPr>
              <a:t>miestach</a:t>
            </a:r>
            <a:r>
              <a:rPr lang="en-US" sz="1200" dirty="0">
                <a:solidFill>
                  <a:schemeClr val="tx1"/>
                </a:solidFill>
              </a:rPr>
              <a:t>,</a:t>
            </a:r>
          </a:p>
          <a:p>
            <a:pPr algn="ctr">
              <a:lnSpc>
                <a:spcPct val="110000"/>
              </a:lnSpc>
            </a:pPr>
            <a:r>
              <a:rPr lang="en-US" sz="1200" dirty="0">
                <a:solidFill>
                  <a:schemeClr val="tx1"/>
                </a:solidFill>
              </a:rPr>
              <a:t>v </a:t>
            </a:r>
            <a:r>
              <a:rPr lang="en-US" sz="1200" dirty="0" err="1">
                <a:solidFill>
                  <a:schemeClr val="tx1"/>
                </a:solidFill>
              </a:rPr>
              <a:t>spoločenstve</a:t>
            </a:r>
            <a:r>
              <a:rPr lang="en-US" sz="1200" dirty="0">
                <a:solidFill>
                  <a:schemeClr val="tx1"/>
                </a:solidFill>
              </a:rPr>
              <a:t> s </a:t>
            </a:r>
            <a:r>
              <a:rPr lang="en-US" sz="1200" dirty="0" err="1">
                <a:solidFill>
                  <a:schemeClr val="tx1"/>
                </a:solidFill>
              </a:rPr>
              <a:t>Otcom</a:t>
            </a:r>
            <a:r>
              <a:rPr lang="en-US" sz="1200" dirty="0">
                <a:solidFill>
                  <a:schemeClr val="tx1"/>
                </a:solidFill>
              </a:rPr>
              <a:t> </a:t>
            </a:r>
            <a:r>
              <a:rPr lang="en-US" sz="1200" dirty="0" err="1">
                <a:solidFill>
                  <a:schemeClr val="tx1"/>
                </a:solidFill>
              </a:rPr>
              <a:t>i</a:t>
            </a:r>
            <a:r>
              <a:rPr lang="en-US" sz="1200" dirty="0">
                <a:solidFill>
                  <a:schemeClr val="tx1"/>
                </a:solidFill>
              </a:rPr>
              <a:t> </a:t>
            </a:r>
            <a:r>
              <a:rPr lang="en-US" sz="1200" dirty="0" err="1">
                <a:solidFill>
                  <a:schemeClr val="tx1"/>
                </a:solidFill>
              </a:rPr>
              <a:t>Synom</a:t>
            </a:r>
            <a:r>
              <a:rPr lang="en-US" sz="1200" dirty="0">
                <a:solidFill>
                  <a:schemeClr val="tx1"/>
                </a:solidFill>
              </a:rPr>
              <a:t>,</a:t>
            </a:r>
          </a:p>
          <a:p>
            <a:pPr algn="ctr">
              <a:lnSpc>
                <a:spcPct val="110000"/>
              </a:lnSpc>
            </a:pPr>
            <a:r>
              <a:rPr lang="en-US" sz="1200" dirty="0" err="1">
                <a:solidFill>
                  <a:schemeClr val="tx1"/>
                </a:solidFill>
              </a:rPr>
              <a:t>na</a:t>
            </a:r>
            <a:r>
              <a:rPr lang="en-US" sz="1200" dirty="0">
                <a:solidFill>
                  <a:schemeClr val="tx1"/>
                </a:solidFill>
              </a:rPr>
              <a:t> </a:t>
            </a:r>
            <a:r>
              <a:rPr lang="en-US" sz="1200" dirty="0" err="1">
                <a:solidFill>
                  <a:schemeClr val="tx1"/>
                </a:solidFill>
              </a:rPr>
              <a:t>veky</a:t>
            </a:r>
            <a:r>
              <a:rPr lang="en-US" sz="1200" dirty="0">
                <a:solidFill>
                  <a:schemeClr val="tx1"/>
                </a:solidFill>
              </a:rPr>
              <a:t> </a:t>
            </a:r>
            <a:r>
              <a:rPr lang="en-US" sz="1200" dirty="0" err="1">
                <a:solidFill>
                  <a:schemeClr val="tx1"/>
                </a:solidFill>
              </a:rPr>
              <a:t>vekov</a:t>
            </a:r>
            <a:r>
              <a:rPr lang="en-US" sz="1200" dirty="0">
                <a:solidFill>
                  <a:schemeClr val="tx1"/>
                </a:solidFill>
              </a:rPr>
              <a:t>. Amen.</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763248" y="558777"/>
            <a:ext cx="7818437" cy="85725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sk-SK" dirty="0">
                <a:latin typeface="Avenir"/>
                <a:ea typeface="Avenir"/>
                <a:cs typeface="Avenir"/>
                <a:sym typeface="Avenir"/>
              </a:rPr>
              <a:t>Výzva </a:t>
            </a:r>
            <a:r>
              <a:rPr lang="sk-SK" dirty="0" err="1">
                <a:latin typeface="Avenir"/>
                <a:ea typeface="Avenir"/>
                <a:cs typeface="Avenir"/>
                <a:sym typeface="Avenir"/>
              </a:rPr>
              <a:t>synodality</a:t>
            </a:r>
            <a:endParaRPr dirty="0">
              <a:latin typeface="Avenir"/>
              <a:ea typeface="Avenir"/>
              <a:cs typeface="Avenir"/>
              <a:sym typeface="Avenir"/>
            </a:endParaRPr>
          </a:p>
        </p:txBody>
      </p:sp>
      <p:sp>
        <p:nvSpPr>
          <p:cNvPr id="151" name="Google Shape;151;p5"/>
          <p:cNvSpPr txBox="1">
            <a:spLocks noGrp="1"/>
          </p:cNvSpPr>
          <p:nvPr>
            <p:ph type="body" idx="1"/>
          </p:nvPr>
        </p:nvSpPr>
        <p:spPr>
          <a:xfrm>
            <a:off x="534572" y="1158423"/>
            <a:ext cx="8187397" cy="3286968"/>
          </a:xfrm>
          <a:prstGeom prst="rect">
            <a:avLst/>
          </a:prstGeom>
          <a:noFill/>
          <a:ln>
            <a:noFill/>
          </a:ln>
        </p:spPr>
        <p:txBody>
          <a:bodyPr spcFirstLastPara="1" wrap="square" lIns="91425" tIns="91425" rIns="91425" bIns="91425" anchor="ctr" anchorCtr="0">
            <a:normAutofit/>
          </a:bodyPr>
          <a:lstStyle/>
          <a:p>
            <a:pPr marL="152400" lvl="0" indent="0" algn="just" rtl="0">
              <a:lnSpc>
                <a:spcPct val="115000"/>
              </a:lnSpc>
              <a:spcBef>
                <a:spcPts val="0"/>
              </a:spcBef>
              <a:spcAft>
                <a:spcPts val="0"/>
              </a:spcAft>
              <a:buSzPts val="1200"/>
              <a:buNone/>
            </a:pPr>
            <a:r>
              <a:rPr lang="sk-SK" sz="2400" dirty="0">
                <a:latin typeface="Avenir"/>
                <a:ea typeface="Avenir"/>
                <a:cs typeface="Avenir"/>
                <a:sym typeface="Avenir"/>
              </a:rPr>
              <a:t>„To, čo Pán od nás žiada, je v istom zmysle prítomné už v samotnom slove „</a:t>
            </a:r>
            <a:r>
              <a:rPr lang="sk-SK" sz="2400" b="1" dirty="0" err="1">
                <a:latin typeface="Avenir"/>
                <a:ea typeface="Avenir"/>
                <a:cs typeface="Avenir"/>
                <a:sym typeface="Avenir"/>
              </a:rPr>
              <a:t>sy</a:t>
            </a:r>
            <a:r>
              <a:rPr lang="es-ES" sz="2400" b="1" dirty="0">
                <a:latin typeface="Avenir"/>
                <a:ea typeface="Avenir"/>
                <a:cs typeface="Avenir"/>
                <a:sym typeface="Avenir"/>
              </a:rPr>
              <a:t>nod</a:t>
            </a:r>
            <a:r>
              <a:rPr lang="sk-SK" sz="2400" b="1" dirty="0">
                <a:latin typeface="Avenir"/>
                <a:ea typeface="Avenir"/>
                <a:cs typeface="Avenir"/>
                <a:sym typeface="Avenir"/>
              </a:rPr>
              <a:t>a“.</a:t>
            </a:r>
            <a:r>
              <a:rPr lang="es-ES" sz="2400" b="1" dirty="0">
                <a:latin typeface="Avenir"/>
                <a:ea typeface="Avenir"/>
                <a:cs typeface="Avenir"/>
                <a:sym typeface="Avenir"/>
              </a:rPr>
              <a:t> </a:t>
            </a:r>
            <a:r>
              <a:rPr lang="sk-SK" sz="2400" b="1" dirty="0">
                <a:latin typeface="Avenir"/>
                <a:ea typeface="Avenir"/>
                <a:cs typeface="Avenir"/>
                <a:sym typeface="Avenir"/>
              </a:rPr>
              <a:t>Spoločné kráčanie</a:t>
            </a:r>
            <a:r>
              <a:rPr lang="es-ES" sz="2400" b="1" dirty="0">
                <a:latin typeface="Avenir"/>
                <a:ea typeface="Avenir"/>
                <a:cs typeface="Avenir"/>
                <a:sym typeface="Avenir"/>
              </a:rPr>
              <a:t> </a:t>
            </a:r>
            <a:r>
              <a:rPr lang="es-ES" sz="2400" dirty="0">
                <a:latin typeface="Avenir"/>
                <a:ea typeface="Avenir"/>
                <a:cs typeface="Avenir"/>
                <a:sym typeface="Avenir"/>
              </a:rPr>
              <a:t>– lai</a:t>
            </a:r>
            <a:r>
              <a:rPr lang="sk-SK" sz="2400" dirty="0">
                <a:latin typeface="Avenir"/>
                <a:ea typeface="Avenir"/>
                <a:cs typeface="Avenir"/>
                <a:sym typeface="Avenir"/>
              </a:rPr>
              <a:t>kov</a:t>
            </a:r>
            <a:r>
              <a:rPr lang="es-ES" sz="2400" dirty="0">
                <a:latin typeface="Avenir"/>
                <a:ea typeface="Avenir"/>
                <a:cs typeface="Avenir"/>
                <a:sym typeface="Avenir"/>
              </a:rPr>
              <a:t>, past</a:t>
            </a:r>
            <a:r>
              <a:rPr lang="sk-SK" sz="2400" dirty="0" err="1">
                <a:latin typeface="Avenir"/>
                <a:ea typeface="Avenir"/>
                <a:cs typeface="Avenir"/>
                <a:sym typeface="Avenir"/>
              </a:rPr>
              <a:t>ierov</a:t>
            </a:r>
            <a:r>
              <a:rPr lang="es-ES" sz="2400" dirty="0">
                <a:latin typeface="Avenir"/>
                <a:ea typeface="Avenir"/>
                <a:cs typeface="Avenir"/>
                <a:sym typeface="Avenir"/>
              </a:rPr>
              <a:t>, </a:t>
            </a:r>
            <a:r>
              <a:rPr lang="sk-SK" sz="2400" dirty="0">
                <a:latin typeface="Avenir"/>
                <a:ea typeface="Avenir"/>
                <a:cs typeface="Avenir"/>
                <a:sym typeface="Avenir"/>
              </a:rPr>
              <a:t>rímskeho biskupa</a:t>
            </a:r>
            <a:r>
              <a:rPr lang="es-ES" sz="2400" dirty="0">
                <a:latin typeface="Avenir"/>
                <a:ea typeface="Avenir"/>
                <a:cs typeface="Avenir"/>
                <a:sym typeface="Avenir"/>
              </a:rPr>
              <a:t> – </a:t>
            </a:r>
            <a:r>
              <a:rPr lang="sk-SK" sz="2400" dirty="0">
                <a:latin typeface="Avenir"/>
                <a:ea typeface="Avenir"/>
                <a:cs typeface="Avenir"/>
                <a:sym typeface="Avenir"/>
              </a:rPr>
              <a:t>je</a:t>
            </a:r>
            <a:r>
              <a:rPr lang="es-ES" sz="2400" dirty="0">
                <a:latin typeface="Avenir"/>
                <a:ea typeface="Avenir"/>
                <a:cs typeface="Avenir"/>
                <a:sym typeface="Avenir"/>
              </a:rPr>
              <a:t> </a:t>
            </a:r>
            <a:r>
              <a:rPr lang="sk-SK" sz="2400" b="1" dirty="0">
                <a:latin typeface="Avenir"/>
                <a:ea typeface="Avenir"/>
                <a:cs typeface="Avenir"/>
                <a:sym typeface="Avenir"/>
              </a:rPr>
              <a:t>ľahký pojem, ktorý sa dá vyjadriť slovami, ale nie je také ľahké uviesť ho do praxe.</a:t>
            </a:r>
            <a:r>
              <a:rPr lang="es-ES" sz="2400" dirty="0">
                <a:latin typeface="Avenir"/>
                <a:ea typeface="Avenir"/>
                <a:cs typeface="Avenir"/>
                <a:sym typeface="Avenir"/>
              </a:rPr>
              <a:t>” </a:t>
            </a:r>
            <a:endParaRPr sz="2400" dirty="0">
              <a:solidFill>
                <a:schemeClr val="dk1"/>
              </a:solidFill>
              <a:latin typeface="Avenir"/>
              <a:ea typeface="Avenir"/>
              <a:cs typeface="Avenir"/>
              <a:sym typeface="Avenir"/>
            </a:endParaRPr>
          </a:p>
          <a:p>
            <a:pPr marL="152400" lvl="0" indent="0" algn="r" rtl="0">
              <a:lnSpc>
                <a:spcPct val="115000"/>
              </a:lnSpc>
              <a:spcBef>
                <a:spcPts val="0"/>
              </a:spcBef>
              <a:spcAft>
                <a:spcPts val="0"/>
              </a:spcAft>
              <a:buSzPts val="1200"/>
              <a:buNone/>
            </a:pPr>
            <a:endParaRPr sz="2400" dirty="0">
              <a:solidFill>
                <a:schemeClr val="dk1"/>
              </a:solidFill>
              <a:latin typeface="Avenir"/>
              <a:ea typeface="Avenir"/>
              <a:cs typeface="Avenir"/>
              <a:sym typeface="Avenir"/>
            </a:endParaRPr>
          </a:p>
          <a:p>
            <a:pPr marL="152400" lvl="0" indent="0" algn="r" rtl="0">
              <a:lnSpc>
                <a:spcPct val="115000"/>
              </a:lnSpc>
              <a:spcBef>
                <a:spcPts val="0"/>
              </a:spcBef>
              <a:spcAft>
                <a:spcPts val="0"/>
              </a:spcAft>
              <a:buSzPts val="1200"/>
              <a:buNone/>
            </a:pPr>
            <a:r>
              <a:rPr lang="sk-SK" sz="1100" i="1" dirty="0">
                <a:solidFill>
                  <a:schemeClr val="dk1"/>
                </a:solidFill>
                <a:latin typeface="Avenir"/>
                <a:ea typeface="Avenir"/>
                <a:cs typeface="Avenir"/>
                <a:sym typeface="Avenir"/>
              </a:rPr>
              <a:t>pápež</a:t>
            </a:r>
            <a:r>
              <a:rPr lang="es-ES" sz="1100" i="1" dirty="0">
                <a:solidFill>
                  <a:schemeClr val="dk1"/>
                </a:solidFill>
                <a:latin typeface="Avenir"/>
                <a:ea typeface="Avenir"/>
                <a:cs typeface="Avenir"/>
                <a:sym typeface="Avenir"/>
              </a:rPr>
              <a:t> Fran</a:t>
            </a:r>
            <a:r>
              <a:rPr lang="sk-SK" sz="1100" i="1" dirty="0" err="1">
                <a:solidFill>
                  <a:schemeClr val="dk1"/>
                </a:solidFill>
                <a:latin typeface="Avenir"/>
                <a:ea typeface="Avenir"/>
                <a:cs typeface="Avenir"/>
                <a:sym typeface="Avenir"/>
              </a:rPr>
              <a:t>tišek</a:t>
            </a:r>
            <a:r>
              <a:rPr lang="es-ES" sz="1100" i="1" dirty="0">
                <a:solidFill>
                  <a:schemeClr val="dk1"/>
                </a:solidFill>
                <a:latin typeface="Avenir"/>
                <a:ea typeface="Avenir"/>
                <a:cs typeface="Avenir"/>
                <a:sym typeface="Avenir"/>
              </a:rPr>
              <a:t>, </a:t>
            </a:r>
            <a:r>
              <a:rPr lang="sk-SK" sz="1100" i="1" dirty="0">
                <a:solidFill>
                  <a:schemeClr val="dk1"/>
                </a:solidFill>
                <a:latin typeface="Avenir"/>
                <a:ea typeface="Avenir"/>
                <a:cs typeface="Avenir"/>
                <a:sym typeface="Avenir"/>
              </a:rPr>
              <a:t>Príhovor na </a:t>
            </a:r>
            <a:r>
              <a:rPr lang="sk-SK" sz="1100" i="1" dirty="0">
                <a:latin typeface="Avenir"/>
                <a:ea typeface="Avenir"/>
                <a:cs typeface="Avenir"/>
                <a:sym typeface="Avenir"/>
              </a:rPr>
              <a:t>Spomienkovej </a:t>
            </a:r>
            <a:r>
              <a:rPr lang="sk-SK" sz="1100" i="1" dirty="0">
                <a:solidFill>
                  <a:schemeClr val="dk1"/>
                </a:solidFill>
                <a:latin typeface="Avenir"/>
                <a:ea typeface="Avenir"/>
                <a:cs typeface="Avenir"/>
                <a:sym typeface="Avenir"/>
              </a:rPr>
              <a:t>slávnosti k 50. výročiu zriadenia Synody biskupov</a:t>
            </a:r>
            <a:r>
              <a:rPr lang="es-ES" sz="1100" i="1" dirty="0">
                <a:solidFill>
                  <a:schemeClr val="dk1"/>
                </a:solidFill>
                <a:latin typeface="Avenir"/>
                <a:ea typeface="Avenir"/>
                <a:cs typeface="Avenir"/>
                <a:sym typeface="Avenir"/>
              </a:rPr>
              <a:t> </a:t>
            </a:r>
            <a:endParaRPr lang="sk-SK" sz="1100" i="1" dirty="0">
              <a:latin typeface="Avenir"/>
              <a:ea typeface="Avenir"/>
              <a:cs typeface="Avenir"/>
              <a:sym typeface="Avenir"/>
            </a:endParaRPr>
          </a:p>
          <a:p>
            <a:pPr marL="152400" lvl="0" indent="0" algn="r" rtl="0">
              <a:lnSpc>
                <a:spcPct val="115000"/>
              </a:lnSpc>
              <a:spcBef>
                <a:spcPts val="0"/>
              </a:spcBef>
              <a:spcAft>
                <a:spcPts val="0"/>
              </a:spcAft>
              <a:buSzPts val="1200"/>
              <a:buNone/>
            </a:pPr>
            <a:r>
              <a:rPr lang="es-ES" sz="1100" i="1" u="sng" dirty="0">
                <a:solidFill>
                  <a:schemeClr val="dk1"/>
                </a:solidFill>
                <a:latin typeface="Avenir"/>
                <a:ea typeface="Avenir"/>
                <a:cs typeface="Avenir"/>
                <a:sym typeface="Avenir"/>
                <a:hlinkClick r:id="rId3">
                  <a:extLst>
                    <a:ext uri="{A12FA001-AC4F-418D-AE19-62706E023703}">
                      <ahyp:hlinkClr xmlns="" xmlns:ahyp="http://schemas.microsoft.com/office/drawing/2018/hyperlinkcolor" val="tx"/>
                    </a:ext>
                  </a:extLst>
                </a:hlinkClick>
              </a:rPr>
              <a:t>Ceremony Commemorating the 50</a:t>
            </a:r>
            <a:r>
              <a:rPr lang="es-ES" sz="1100" i="1" u="sng" baseline="30000" dirty="0">
                <a:solidFill>
                  <a:schemeClr val="dk1"/>
                </a:solidFill>
                <a:latin typeface="Avenir"/>
                <a:ea typeface="Avenir"/>
                <a:cs typeface="Avenir"/>
                <a:sym typeface="Avenir"/>
                <a:hlinkClick r:id="rId3">
                  <a:extLst>
                    <a:ext uri="{A12FA001-AC4F-418D-AE19-62706E023703}">
                      <ahyp:hlinkClr xmlns="" xmlns:ahyp="http://schemas.microsoft.com/office/drawing/2018/hyperlinkcolor" val="tx"/>
                    </a:ext>
                  </a:extLst>
                </a:hlinkClick>
              </a:rPr>
              <a:t>th</a:t>
            </a:r>
            <a:r>
              <a:rPr lang="es-ES" sz="1100" i="1" u="sng" dirty="0">
                <a:solidFill>
                  <a:schemeClr val="dk1"/>
                </a:solidFill>
                <a:latin typeface="Avenir"/>
                <a:ea typeface="Avenir"/>
                <a:cs typeface="Avenir"/>
                <a:sym typeface="Avenir"/>
                <a:hlinkClick r:id="rId3">
                  <a:extLst>
                    <a:ext uri="{A12FA001-AC4F-418D-AE19-62706E023703}">
                      <ahyp:hlinkClr xmlns="" xmlns:ahyp="http://schemas.microsoft.com/office/drawing/2018/hyperlinkcolor" val="tx"/>
                    </a:ext>
                  </a:extLst>
                </a:hlinkClick>
              </a:rPr>
              <a:t> Anniversary </a:t>
            </a:r>
            <a:endParaRPr sz="1100" i="1" u="sng" dirty="0">
              <a:solidFill>
                <a:schemeClr val="dk1"/>
              </a:solidFill>
              <a:latin typeface="Avenir"/>
              <a:ea typeface="Avenir"/>
              <a:cs typeface="Avenir"/>
              <a:sym typeface="Avenir"/>
              <a:hlinkClick r:id="rId3">
                <a:extLst>
                  <a:ext uri="{A12FA001-AC4F-418D-AE19-62706E023703}">
                    <ahyp:hlinkClr xmlns="" xmlns:ahyp="http://schemas.microsoft.com/office/drawing/2018/hyperlinkcolor" val="tx"/>
                  </a:ext>
                </a:extLst>
              </a:hlinkClick>
            </a:endParaRPr>
          </a:p>
          <a:p>
            <a:pPr marL="82550" lvl="0" indent="0" algn="r" rtl="0">
              <a:lnSpc>
                <a:spcPct val="115000"/>
              </a:lnSpc>
              <a:spcBef>
                <a:spcPts val="0"/>
              </a:spcBef>
              <a:spcAft>
                <a:spcPts val="0"/>
              </a:spcAft>
              <a:buSzPts val="1200"/>
              <a:buFont typeface="Noto Sans Symbols"/>
              <a:buNone/>
            </a:pPr>
            <a:r>
              <a:rPr lang="es-ES" sz="1100" i="1" u="sng" dirty="0">
                <a:solidFill>
                  <a:schemeClr val="dk1"/>
                </a:solidFill>
                <a:latin typeface="Avenir"/>
                <a:ea typeface="Avenir"/>
                <a:cs typeface="Avenir"/>
                <a:sym typeface="Avenir"/>
                <a:hlinkClick r:id="rId3">
                  <a:extLst>
                    <a:ext uri="{A12FA001-AC4F-418D-AE19-62706E023703}">
                      <ahyp:hlinkClr xmlns="" xmlns:ahyp="http://schemas.microsoft.com/office/drawing/2018/hyperlinkcolor" val="tx"/>
                    </a:ext>
                  </a:extLst>
                </a:hlinkClick>
              </a:rPr>
              <a:t>of the Institution of the Synod of Bishops</a:t>
            </a:r>
            <a:r>
              <a:rPr lang="es-ES" sz="1100" i="1" dirty="0">
                <a:solidFill>
                  <a:schemeClr val="dk1"/>
                </a:solidFill>
                <a:latin typeface="Avenir"/>
                <a:ea typeface="Avenir"/>
                <a:cs typeface="Avenir"/>
                <a:sym typeface="Avenir"/>
              </a:rPr>
              <a:t>, </a:t>
            </a:r>
            <a:endParaRPr sz="1100" i="1" dirty="0">
              <a:solidFill>
                <a:schemeClr val="dk1"/>
              </a:solidFill>
              <a:latin typeface="Avenir"/>
              <a:ea typeface="Avenir"/>
              <a:cs typeface="Avenir"/>
              <a:sym typeface="Avenir"/>
            </a:endParaRPr>
          </a:p>
          <a:p>
            <a:pPr marL="82550" lvl="0" indent="0" algn="r" rtl="0">
              <a:lnSpc>
                <a:spcPct val="115000"/>
              </a:lnSpc>
              <a:spcBef>
                <a:spcPts val="0"/>
              </a:spcBef>
              <a:spcAft>
                <a:spcPts val="0"/>
              </a:spcAft>
              <a:buSzPts val="1200"/>
              <a:buFont typeface="Noto Sans Symbols"/>
              <a:buNone/>
            </a:pPr>
            <a:r>
              <a:rPr lang="sk-SK" sz="1100" i="1" dirty="0">
                <a:solidFill>
                  <a:schemeClr val="dk1"/>
                </a:solidFill>
                <a:latin typeface="Avenir"/>
                <a:ea typeface="Avenir"/>
                <a:cs typeface="Avenir"/>
                <a:sym typeface="Avenir"/>
              </a:rPr>
              <a:t>17. </a:t>
            </a:r>
            <a:r>
              <a:rPr lang="sk-SK" sz="1100" i="1" dirty="0">
                <a:latin typeface="Avenir"/>
                <a:ea typeface="Avenir"/>
                <a:cs typeface="Avenir"/>
                <a:sym typeface="Avenir"/>
              </a:rPr>
              <a:t>o</a:t>
            </a:r>
            <a:r>
              <a:rPr lang="sk-SK" sz="1100" i="1" dirty="0">
                <a:solidFill>
                  <a:schemeClr val="dk1"/>
                </a:solidFill>
                <a:latin typeface="Avenir"/>
                <a:ea typeface="Avenir"/>
                <a:cs typeface="Avenir"/>
                <a:sym typeface="Avenir"/>
              </a:rPr>
              <a:t>któbra 2015</a:t>
            </a:r>
            <a:r>
              <a:rPr lang="es-ES" sz="1100" i="1" dirty="0">
                <a:solidFill>
                  <a:schemeClr val="dk1"/>
                </a:solidFill>
                <a:latin typeface="Avenir"/>
                <a:ea typeface="Avenir"/>
                <a:cs typeface="Avenir"/>
                <a:sym typeface="Avenir"/>
              </a:rPr>
              <a:t> </a:t>
            </a:r>
            <a:endParaRPr sz="1800" i="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157" name="Google Shape;157;p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6</a:t>
            </a:fld>
            <a:endParaRPr/>
          </a:p>
        </p:txBody>
      </p:sp>
      <p:sp>
        <p:nvSpPr>
          <p:cNvPr id="158" name="Google Shape;158;p6"/>
          <p:cNvSpPr txBox="1">
            <a:spLocks noGrp="1"/>
          </p:cNvSpPr>
          <p:nvPr>
            <p:ph type="body" idx="1"/>
          </p:nvPr>
        </p:nvSpPr>
        <p:spPr>
          <a:xfrm>
            <a:off x="406649" y="112924"/>
            <a:ext cx="8406952" cy="4588129"/>
          </a:xfrm>
          <a:prstGeom prst="rect">
            <a:avLst/>
          </a:prstGeom>
          <a:noFill/>
          <a:ln>
            <a:noFill/>
          </a:ln>
        </p:spPr>
        <p:txBody>
          <a:bodyPr spcFirstLastPara="1" wrap="square" lIns="91425" tIns="91425" rIns="91425" bIns="91425" anchor="ctr" anchorCtr="0">
            <a:normAutofit lnSpcReduction="10000"/>
          </a:bodyPr>
          <a:lstStyle/>
          <a:p>
            <a:pPr marL="152400" lvl="0" indent="0" algn="just" rtl="0">
              <a:lnSpc>
                <a:spcPct val="115000"/>
              </a:lnSpc>
              <a:spcBef>
                <a:spcPts val="0"/>
              </a:spcBef>
              <a:spcAft>
                <a:spcPts val="0"/>
              </a:spcAft>
              <a:buSzPts val="1200"/>
              <a:buNone/>
            </a:pPr>
            <a:r>
              <a:rPr lang="sk-SK" sz="1400" dirty="0">
                <a:solidFill>
                  <a:srgbClr val="D8D8D8"/>
                </a:solidFill>
                <a:latin typeface="Avenir"/>
                <a:ea typeface="Avenir"/>
                <a:cs typeface="Avenir"/>
                <a:sym typeface="Avenir"/>
              </a:rPr>
              <a:t>„Božia Cirkev je </a:t>
            </a:r>
            <a:r>
              <a:rPr lang="sk-SK" sz="2000" dirty="0">
                <a:solidFill>
                  <a:srgbClr val="D8D8D8"/>
                </a:solidFill>
                <a:latin typeface="Avenir"/>
                <a:ea typeface="Avenir"/>
                <a:cs typeface="Avenir"/>
                <a:sym typeface="Avenir"/>
              </a:rPr>
              <a:t>zvolaná</a:t>
            </a:r>
            <a:r>
              <a:rPr lang="es-ES" sz="2000" dirty="0">
                <a:solidFill>
                  <a:srgbClr val="D8D8D8"/>
                </a:solidFill>
                <a:latin typeface="Avenir"/>
                <a:ea typeface="Avenir"/>
                <a:cs typeface="Avenir"/>
                <a:sym typeface="Avenir"/>
              </a:rPr>
              <a:t> n</a:t>
            </a:r>
            <a:r>
              <a:rPr lang="sk-SK" sz="2000" dirty="0">
                <a:solidFill>
                  <a:srgbClr val="D8D8D8"/>
                </a:solidFill>
                <a:latin typeface="Avenir"/>
                <a:ea typeface="Avenir"/>
                <a:cs typeface="Avenir"/>
                <a:sym typeface="Avenir"/>
              </a:rPr>
              <a:t>a</a:t>
            </a:r>
            <a:r>
              <a:rPr lang="es-ES" sz="2000" dirty="0">
                <a:solidFill>
                  <a:srgbClr val="D8D8D8"/>
                </a:solidFill>
                <a:latin typeface="Avenir"/>
                <a:ea typeface="Avenir"/>
                <a:cs typeface="Avenir"/>
                <a:sym typeface="Avenir"/>
              </a:rPr>
              <a:t> Synod</a:t>
            </a:r>
            <a:r>
              <a:rPr lang="sk-SK" sz="2000" dirty="0">
                <a:solidFill>
                  <a:srgbClr val="D8D8D8"/>
                </a:solidFill>
                <a:latin typeface="Avenir"/>
                <a:ea typeface="Avenir"/>
                <a:cs typeface="Avenir"/>
                <a:sym typeface="Avenir"/>
              </a:rPr>
              <a:t>u</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Synodálna cesta pod názvom</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„Za synodálnu Cirkev: </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spoločenstvo, spoluúčasť a misia“</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sa slávnostne otvorí </a:t>
            </a:r>
            <a:r>
              <a:rPr lang="es-ES" sz="1400" dirty="0">
                <a:solidFill>
                  <a:srgbClr val="D8D8D8"/>
                </a:solidFill>
                <a:latin typeface="Avenir"/>
                <a:ea typeface="Avenir"/>
                <a:cs typeface="Avenir"/>
                <a:sym typeface="Avenir"/>
              </a:rPr>
              <a:t> 9</a:t>
            </a:r>
            <a:r>
              <a:rPr lang="sk-SK" sz="1400" dirty="0">
                <a:solidFill>
                  <a:srgbClr val="D8D8D8"/>
                </a:solidFill>
                <a:latin typeface="Avenir"/>
                <a:ea typeface="Avenir"/>
                <a:cs typeface="Avenir"/>
                <a:sym typeface="Avenir"/>
              </a:rPr>
              <a:t>.</a:t>
            </a:r>
            <a:r>
              <a:rPr lang="es-ES" sz="1400" dirty="0">
                <a:solidFill>
                  <a:srgbClr val="D8D8D8"/>
                </a:solidFill>
                <a:latin typeface="Avenir"/>
                <a:ea typeface="Avenir"/>
                <a:cs typeface="Avenir"/>
                <a:sym typeface="Avenir"/>
              </a:rPr>
              <a:t> – 10</a:t>
            </a:r>
            <a:r>
              <a:rPr lang="sk-SK" sz="1400" dirty="0" smtClean="0">
                <a:solidFill>
                  <a:srgbClr val="D8D8D8"/>
                </a:solidFill>
                <a:latin typeface="Avenir"/>
                <a:ea typeface="Avenir"/>
                <a:cs typeface="Avenir"/>
                <a:sym typeface="Avenir"/>
              </a:rPr>
              <a:t>. októbra</a:t>
            </a:r>
            <a:r>
              <a:rPr lang="es-ES" sz="1400" dirty="0" smtClean="0">
                <a:solidFill>
                  <a:srgbClr val="D8D8D8"/>
                </a:solidFill>
                <a:latin typeface="Avenir"/>
                <a:ea typeface="Avenir"/>
                <a:cs typeface="Avenir"/>
                <a:sym typeface="Avenir"/>
              </a:rPr>
              <a:t> </a:t>
            </a:r>
            <a:r>
              <a:rPr lang="es-ES" sz="1400" dirty="0">
                <a:solidFill>
                  <a:srgbClr val="D8D8D8"/>
                </a:solidFill>
                <a:latin typeface="Avenir"/>
                <a:ea typeface="Avenir"/>
                <a:cs typeface="Avenir"/>
                <a:sym typeface="Avenir"/>
              </a:rPr>
              <a:t>2021 </a:t>
            </a:r>
            <a:r>
              <a:rPr lang="sk-SK" sz="1400" dirty="0">
                <a:solidFill>
                  <a:srgbClr val="D8D8D8"/>
                </a:solidFill>
                <a:latin typeface="Avenir"/>
                <a:ea typeface="Avenir"/>
                <a:cs typeface="Avenir"/>
                <a:sym typeface="Avenir"/>
              </a:rPr>
              <a:t>v</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Ríme</a:t>
            </a:r>
            <a:r>
              <a:rPr lang="es-ES" sz="1400" dirty="0">
                <a:solidFill>
                  <a:srgbClr val="D8D8D8"/>
                </a:solidFill>
                <a:latin typeface="Avenir"/>
                <a:ea typeface="Avenir"/>
                <a:cs typeface="Avenir"/>
                <a:sym typeface="Avenir"/>
              </a:rPr>
              <a:t> a </a:t>
            </a:r>
            <a:r>
              <a:rPr lang="sk-SK" sz="1400" dirty="0">
                <a:solidFill>
                  <a:srgbClr val="D8D8D8"/>
                </a:solidFill>
                <a:latin typeface="Avenir"/>
                <a:ea typeface="Avenir"/>
                <a:cs typeface="Avenir"/>
                <a:sym typeface="Avenir"/>
              </a:rPr>
              <a:t>následne </a:t>
            </a:r>
            <a:r>
              <a:rPr lang="es-ES" sz="1400" dirty="0">
                <a:solidFill>
                  <a:srgbClr val="D8D8D8"/>
                </a:solidFill>
                <a:latin typeface="Avenir"/>
                <a:ea typeface="Avenir"/>
                <a:cs typeface="Avenir"/>
                <a:sym typeface="Avenir"/>
              </a:rPr>
              <a:t> </a:t>
            </a:r>
            <a:r>
              <a:rPr lang="es-ES" sz="2000" dirty="0">
                <a:solidFill>
                  <a:srgbClr val="D8D8D8"/>
                </a:solidFill>
                <a:latin typeface="Avenir"/>
                <a:ea typeface="Avenir"/>
                <a:cs typeface="Avenir"/>
                <a:sym typeface="Avenir"/>
              </a:rPr>
              <a:t>17</a:t>
            </a:r>
            <a:r>
              <a:rPr lang="sk-SK" sz="2000" dirty="0">
                <a:solidFill>
                  <a:srgbClr val="D8D8D8"/>
                </a:solidFill>
                <a:latin typeface="Avenir"/>
                <a:ea typeface="Avenir"/>
                <a:cs typeface="Avenir"/>
                <a:sym typeface="Avenir"/>
              </a:rPr>
              <a:t>.</a:t>
            </a:r>
            <a:r>
              <a:rPr lang="es-ES" sz="2000" dirty="0">
                <a:solidFill>
                  <a:srgbClr val="D8D8D8"/>
                </a:solidFill>
                <a:latin typeface="Avenir"/>
                <a:ea typeface="Avenir"/>
                <a:cs typeface="Avenir"/>
                <a:sym typeface="Avenir"/>
              </a:rPr>
              <a:t> </a:t>
            </a:r>
            <a:r>
              <a:rPr lang="sk-SK" sz="2000" dirty="0" err="1">
                <a:solidFill>
                  <a:srgbClr val="D8D8D8"/>
                </a:solidFill>
                <a:latin typeface="Avenir"/>
                <a:ea typeface="Avenir"/>
                <a:cs typeface="Avenir"/>
                <a:sym typeface="Avenir"/>
              </a:rPr>
              <a:t>ok</a:t>
            </a:r>
            <a:r>
              <a:rPr lang="es-ES" sz="2000" dirty="0">
                <a:solidFill>
                  <a:srgbClr val="D8D8D8"/>
                </a:solidFill>
                <a:latin typeface="Avenir"/>
                <a:ea typeface="Avenir"/>
                <a:cs typeface="Avenir"/>
                <a:sym typeface="Avenir"/>
              </a:rPr>
              <a:t>t</a:t>
            </a:r>
            <a:r>
              <a:rPr lang="sk-SK" sz="2000" dirty="0">
                <a:solidFill>
                  <a:srgbClr val="D8D8D8"/>
                </a:solidFill>
                <a:latin typeface="Avenir"/>
                <a:ea typeface="Avenir"/>
                <a:cs typeface="Avenir"/>
                <a:sym typeface="Avenir"/>
              </a:rPr>
              <a:t>ó</a:t>
            </a:r>
            <a:r>
              <a:rPr lang="es-ES" sz="2000" dirty="0">
                <a:solidFill>
                  <a:srgbClr val="D8D8D8"/>
                </a:solidFill>
                <a:latin typeface="Avenir"/>
                <a:ea typeface="Avenir"/>
                <a:cs typeface="Avenir"/>
                <a:sym typeface="Avenir"/>
              </a:rPr>
              <a:t>br</a:t>
            </a:r>
            <a:r>
              <a:rPr lang="sk-SK" sz="2000" dirty="0">
                <a:solidFill>
                  <a:srgbClr val="D8D8D8"/>
                </a:solidFill>
                <a:latin typeface="Avenir"/>
                <a:ea typeface="Avenir"/>
                <a:cs typeface="Avenir"/>
                <a:sym typeface="Avenir"/>
              </a:rPr>
              <a:t>a</a:t>
            </a:r>
            <a:r>
              <a:rPr lang="es-ES" sz="20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v</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každej partikulárnej cirkvi</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Základnou etapou bude slávenie </a:t>
            </a:r>
            <a:r>
              <a:rPr lang="es-ES" sz="1400" dirty="0">
                <a:solidFill>
                  <a:srgbClr val="D8D8D8"/>
                </a:solidFill>
                <a:latin typeface="Avenir"/>
                <a:ea typeface="Avenir"/>
                <a:cs typeface="Avenir"/>
                <a:sym typeface="Avenir"/>
              </a:rPr>
              <a:t>XVI</a:t>
            </a:r>
            <a:r>
              <a:rPr lang="sk-SK" sz="1400" dirty="0">
                <a:solidFill>
                  <a:srgbClr val="D8D8D8"/>
                </a:solidFill>
                <a:latin typeface="Avenir"/>
                <a:ea typeface="Avenir"/>
                <a:cs typeface="Avenir"/>
                <a:sym typeface="Avenir"/>
              </a:rPr>
              <a:t>.</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riadneho plenárneho zhromaždenia synody biskupov</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v</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októbri </a:t>
            </a:r>
            <a:r>
              <a:rPr lang="es-ES" sz="1400" dirty="0">
                <a:solidFill>
                  <a:srgbClr val="D8D8D8"/>
                </a:solidFill>
                <a:latin typeface="Avenir"/>
                <a:ea typeface="Avenir"/>
                <a:cs typeface="Avenir"/>
                <a:sym typeface="Avenir"/>
              </a:rPr>
              <a:t>2023, </a:t>
            </a:r>
            <a:r>
              <a:rPr lang="sk-SK" sz="1400" dirty="0">
                <a:solidFill>
                  <a:srgbClr val="D8D8D8"/>
                </a:solidFill>
                <a:latin typeface="Avenir"/>
                <a:ea typeface="Avenir"/>
                <a:cs typeface="Avenir"/>
                <a:sym typeface="Avenir"/>
              </a:rPr>
              <a:t>po ktorom bude nasledovať realizačná fáza, do ktorej budú znova zapojené partikulárne cirkvi. Zvolaním synody pápež František pozýva celú </a:t>
            </a:r>
            <a:r>
              <a:rPr lang="es-ES" sz="1400" dirty="0">
                <a:solidFill>
                  <a:srgbClr val="D8D8D8"/>
                </a:solidFill>
                <a:latin typeface="Avenir"/>
                <a:ea typeface="Avenir"/>
                <a:cs typeface="Avenir"/>
                <a:sym typeface="Avenir"/>
              </a:rPr>
              <a:t>C</a:t>
            </a:r>
            <a:r>
              <a:rPr lang="sk-SK" sz="1400" dirty="0" err="1">
                <a:solidFill>
                  <a:srgbClr val="D8D8D8"/>
                </a:solidFill>
                <a:latin typeface="Avenir"/>
                <a:ea typeface="Avenir"/>
                <a:cs typeface="Avenir"/>
                <a:sym typeface="Avenir"/>
              </a:rPr>
              <a:t>irkev</a:t>
            </a:r>
            <a:r>
              <a:rPr lang="sk-SK" sz="1400" dirty="0">
                <a:solidFill>
                  <a:srgbClr val="D8D8D8"/>
                </a:solidFill>
                <a:latin typeface="Avenir"/>
                <a:ea typeface="Avenir"/>
                <a:cs typeface="Avenir"/>
                <a:sym typeface="Avenir"/>
              </a:rPr>
              <a:t>, aby skúmala tému, ktorá je pre život  a poslanie rozhodujúca</a:t>
            </a:r>
            <a:r>
              <a:rPr lang="es-ES" sz="1400" dirty="0">
                <a:solidFill>
                  <a:srgbClr val="D8D8D8"/>
                </a:solidFill>
                <a:latin typeface="Avenir"/>
                <a:ea typeface="Avenir"/>
                <a:cs typeface="Avenir"/>
                <a:sym typeface="Avenir"/>
              </a:rPr>
              <a:t>: </a:t>
            </a:r>
            <a:r>
              <a:rPr lang="sk-SK" sz="1800" i="1" dirty="0">
                <a:solidFill>
                  <a:srgbClr val="D8D8D8"/>
                </a:solidFill>
                <a:latin typeface="Avenir"/>
                <a:ea typeface="Avenir"/>
                <a:cs typeface="Avenir"/>
                <a:sym typeface="Avenir"/>
              </a:rPr>
              <a:t>„Práve cesta </a:t>
            </a:r>
            <a:r>
              <a:rPr lang="sk-SK" sz="1800" i="1" dirty="0" err="1">
                <a:solidFill>
                  <a:srgbClr val="D8D8D8"/>
                </a:solidFill>
                <a:latin typeface="Avenir"/>
                <a:ea typeface="Avenir"/>
                <a:cs typeface="Avenir"/>
                <a:sym typeface="Avenir"/>
              </a:rPr>
              <a:t>synodality</a:t>
            </a:r>
            <a:r>
              <a:rPr lang="sk-SK" sz="1800" i="1" dirty="0">
                <a:solidFill>
                  <a:srgbClr val="D8D8D8"/>
                </a:solidFill>
                <a:latin typeface="Avenir"/>
                <a:ea typeface="Avenir"/>
                <a:cs typeface="Avenir"/>
                <a:sym typeface="Avenir"/>
              </a:rPr>
              <a:t> je cestou, ktorú Boh očakáva od Cirkvi tretieho tisícročia“</a:t>
            </a:r>
            <a:r>
              <a:rPr lang="es-ES" sz="1800" i="1" dirty="0">
                <a:solidFill>
                  <a:srgbClr val="D8D8D8"/>
                </a:solidFill>
                <a:latin typeface="Avenir"/>
                <a:ea typeface="Avenir"/>
                <a:cs typeface="Avenir"/>
                <a:sym typeface="Avenir"/>
              </a:rPr>
              <a:t>.</a:t>
            </a:r>
            <a:r>
              <a:rPr lang="es-ES" sz="1400" dirty="0">
                <a:solidFill>
                  <a:srgbClr val="D8D8D8"/>
                </a:solidFill>
                <a:latin typeface="Avenir"/>
                <a:ea typeface="Avenir"/>
                <a:cs typeface="Avenir"/>
                <a:sym typeface="Avenir"/>
              </a:rPr>
              <a:t> T</a:t>
            </a:r>
            <a:r>
              <a:rPr lang="sk-SK" sz="1400" dirty="0" err="1">
                <a:solidFill>
                  <a:srgbClr val="D8D8D8"/>
                </a:solidFill>
                <a:latin typeface="Avenir"/>
                <a:ea typeface="Avenir"/>
                <a:cs typeface="Avenir"/>
                <a:sym typeface="Avenir"/>
              </a:rPr>
              <a:t>áto</a:t>
            </a:r>
            <a:r>
              <a:rPr lang="sk-SK" sz="1400" dirty="0">
                <a:solidFill>
                  <a:srgbClr val="D8D8D8"/>
                </a:solidFill>
                <a:latin typeface="Avenir"/>
                <a:ea typeface="Avenir"/>
                <a:cs typeface="Avenir"/>
                <a:sym typeface="Avenir"/>
              </a:rPr>
              <a:t> cesta, ktorá zapadá do línie „</a:t>
            </a:r>
            <a:r>
              <a:rPr lang="sk-SK" sz="1400" dirty="0" err="1" smtClean="0">
                <a:solidFill>
                  <a:srgbClr val="D8D8D8"/>
                </a:solidFill>
                <a:latin typeface="Avenir"/>
                <a:ea typeface="Avenir"/>
                <a:cs typeface="Avenir"/>
                <a:sym typeface="Avenir"/>
              </a:rPr>
              <a:t>aggiornamenta</a:t>
            </a:r>
            <a:r>
              <a:rPr lang="sk-SK" sz="1400" dirty="0" smtClean="0">
                <a:solidFill>
                  <a:srgbClr val="D8D8D8"/>
                </a:solidFill>
                <a:latin typeface="Avenir"/>
                <a:ea typeface="Avenir"/>
                <a:cs typeface="Avenir"/>
                <a:sym typeface="Avenir"/>
              </a:rPr>
              <a:t> / obnovy</a:t>
            </a:r>
            <a:r>
              <a:rPr lang="sk-SK" sz="1400" dirty="0">
                <a:solidFill>
                  <a:srgbClr val="D8D8D8"/>
                </a:solidFill>
                <a:latin typeface="Avenir"/>
                <a:ea typeface="Avenir"/>
                <a:cs typeface="Avenir"/>
                <a:sym typeface="Avenir"/>
              </a:rPr>
              <a:t>“ Cirkvi </a:t>
            </a:r>
            <a:r>
              <a:rPr lang="sk-SK" sz="1400" dirty="0" smtClean="0">
                <a:solidFill>
                  <a:srgbClr val="D8D8D8"/>
                </a:solidFill>
                <a:latin typeface="Avenir"/>
                <a:ea typeface="Avenir"/>
                <a:cs typeface="Avenir"/>
                <a:sym typeface="Avenir"/>
              </a:rPr>
              <a:t>navrhnutej Druhým </a:t>
            </a:r>
            <a:r>
              <a:rPr lang="sk-SK" sz="1400" dirty="0">
                <a:solidFill>
                  <a:srgbClr val="D8D8D8"/>
                </a:solidFill>
                <a:latin typeface="Avenir"/>
                <a:ea typeface="Avenir"/>
                <a:cs typeface="Avenir"/>
                <a:sym typeface="Avenir"/>
              </a:rPr>
              <a:t>vatikánskym koncilom, je darom i úlohou: Cirkev, ktorá po nej kráča spoločne a spoločne sa zamýšľa nad prejdenou cestou, je schopná sa naučiť, ktoré procesy jej môžu pomôcť prežívať </a:t>
            </a:r>
            <a:r>
              <a:rPr lang="sk-SK" sz="2000" dirty="0">
                <a:solidFill>
                  <a:srgbClr val="D8D8D8"/>
                </a:solidFill>
                <a:latin typeface="Avenir"/>
                <a:ea typeface="Avenir"/>
                <a:cs typeface="Avenir"/>
                <a:sym typeface="Avenir"/>
              </a:rPr>
              <a:t>spoločenstvo</a:t>
            </a:r>
            <a:r>
              <a:rPr lang="sk-SK" sz="1400" dirty="0">
                <a:solidFill>
                  <a:srgbClr val="D8D8D8"/>
                </a:solidFill>
                <a:latin typeface="Avenir"/>
                <a:ea typeface="Avenir"/>
                <a:cs typeface="Avenir"/>
                <a:sym typeface="Avenir"/>
              </a:rPr>
              <a:t>, uskutočňovať </a:t>
            </a:r>
            <a:r>
              <a:rPr lang="sk-SK" sz="2200" dirty="0">
                <a:solidFill>
                  <a:srgbClr val="D8D8D8"/>
                </a:solidFill>
                <a:latin typeface="Avenir"/>
                <a:ea typeface="Avenir"/>
                <a:cs typeface="Avenir"/>
                <a:sym typeface="Avenir"/>
              </a:rPr>
              <a:t>participáciu (spoluúčasť)</a:t>
            </a:r>
            <a:r>
              <a:rPr lang="es-ES" sz="22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a otvoriť sa </a:t>
            </a:r>
            <a:r>
              <a:rPr lang="es-ES" sz="2000" dirty="0">
                <a:solidFill>
                  <a:srgbClr val="D8D8D8"/>
                </a:solidFill>
                <a:latin typeface="Avenir"/>
                <a:ea typeface="Avenir"/>
                <a:cs typeface="Avenir"/>
                <a:sym typeface="Avenir"/>
              </a:rPr>
              <a:t>mis</a:t>
            </a:r>
            <a:r>
              <a:rPr lang="sk-SK" sz="2000" dirty="0">
                <a:solidFill>
                  <a:srgbClr val="D8D8D8"/>
                </a:solidFill>
                <a:latin typeface="Avenir"/>
                <a:ea typeface="Avenir"/>
                <a:cs typeface="Avenir"/>
                <a:sym typeface="Avenir"/>
              </a:rPr>
              <a:t>ii</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Práve naším </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a:t>
            </a:r>
            <a:r>
              <a:rPr lang="sk-SK" sz="2000" dirty="0">
                <a:solidFill>
                  <a:srgbClr val="D8D8D8"/>
                </a:solidFill>
                <a:latin typeface="Avenir"/>
                <a:ea typeface="Avenir"/>
                <a:cs typeface="Avenir"/>
                <a:sym typeface="Avenir"/>
              </a:rPr>
              <a:t>spoločným kráčaním“</a:t>
            </a:r>
            <a:r>
              <a:rPr lang="es-ES" sz="1400" dirty="0">
                <a:solidFill>
                  <a:srgbClr val="D8D8D8"/>
                </a:solidFill>
                <a:latin typeface="Avenir"/>
                <a:ea typeface="Avenir"/>
                <a:cs typeface="Avenir"/>
                <a:sym typeface="Avenir"/>
              </a:rPr>
              <a:t> s</a:t>
            </a:r>
            <a:r>
              <a:rPr lang="sk-SK" sz="1400" dirty="0">
                <a:solidFill>
                  <a:srgbClr val="D8D8D8"/>
                </a:solidFill>
                <a:latin typeface="Avenir"/>
                <a:ea typeface="Avenir"/>
                <a:cs typeface="Avenir"/>
                <a:sym typeface="Avenir"/>
              </a:rPr>
              <a:t>a</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totiž</a:t>
            </a:r>
            <a:r>
              <a:rPr lang="es-ES" sz="1400" dirty="0">
                <a:solidFill>
                  <a:srgbClr val="D8D8D8"/>
                </a:solidFill>
                <a:latin typeface="Avenir"/>
                <a:ea typeface="Avenir"/>
                <a:cs typeface="Avenir"/>
                <a:sym typeface="Avenir"/>
              </a:rPr>
              <a:t>, </a:t>
            </a:r>
            <a:r>
              <a:rPr lang="sk-SK" sz="1400" dirty="0">
                <a:solidFill>
                  <a:srgbClr val="D8D8D8"/>
                </a:solidFill>
                <a:latin typeface="Avenir"/>
                <a:ea typeface="Avenir"/>
                <a:cs typeface="Avenir"/>
                <a:sym typeface="Avenir"/>
              </a:rPr>
              <a:t>najúčinnejšie uskutočňuje a prejavuje </a:t>
            </a:r>
            <a:r>
              <a:rPr lang="sk-SK" sz="2000" dirty="0">
                <a:solidFill>
                  <a:srgbClr val="D8D8D8"/>
                </a:solidFill>
                <a:latin typeface="Avenir"/>
                <a:ea typeface="Avenir"/>
                <a:cs typeface="Avenir"/>
                <a:sym typeface="Avenir"/>
              </a:rPr>
              <a:t>povaha Cirkvi ako putujúceho a misionárskeho Božieho ľudu.“</a:t>
            </a:r>
            <a:r>
              <a:rPr lang="es-ES" sz="1300" dirty="0">
                <a:solidFill>
                  <a:srgbClr val="D8D8D8"/>
                </a:solidFill>
                <a:latin typeface="Avenir"/>
                <a:ea typeface="Avenir"/>
                <a:cs typeface="Avenir"/>
                <a:sym typeface="Avenir"/>
              </a:rPr>
              <a:t> </a:t>
            </a:r>
            <a:endParaRPr dirty="0"/>
          </a:p>
          <a:p>
            <a:pPr marL="152400" lvl="0" indent="0" algn="just" rtl="0">
              <a:lnSpc>
                <a:spcPct val="115000"/>
              </a:lnSpc>
              <a:spcBef>
                <a:spcPts val="0"/>
              </a:spcBef>
              <a:spcAft>
                <a:spcPts val="0"/>
              </a:spcAft>
              <a:buSzPts val="1200"/>
              <a:buNone/>
            </a:pPr>
            <a:endParaRPr sz="1300" dirty="0">
              <a:solidFill>
                <a:srgbClr val="D8D8D8"/>
              </a:solidFill>
              <a:latin typeface="Avenir"/>
              <a:ea typeface="Avenir"/>
              <a:cs typeface="Avenir"/>
              <a:sym typeface="Avenir"/>
            </a:endParaRPr>
          </a:p>
          <a:p>
            <a:pPr marL="152400" lvl="0" indent="0" algn="r" rtl="0">
              <a:lnSpc>
                <a:spcPct val="115000"/>
              </a:lnSpc>
              <a:spcBef>
                <a:spcPts val="0"/>
              </a:spcBef>
              <a:spcAft>
                <a:spcPts val="0"/>
              </a:spcAft>
              <a:buSzPts val="1200"/>
              <a:buNone/>
            </a:pPr>
            <a:r>
              <a:rPr lang="es-ES" sz="1300" dirty="0">
                <a:solidFill>
                  <a:srgbClr val="D8D8D8"/>
                </a:solidFill>
                <a:latin typeface="Avenir"/>
                <a:ea typeface="Avenir"/>
                <a:cs typeface="Avenir"/>
                <a:sym typeface="Avenir"/>
              </a:rPr>
              <a:t>(</a:t>
            </a:r>
            <a:r>
              <a:rPr lang="es-ES" sz="1300" i="1" dirty="0">
                <a:solidFill>
                  <a:srgbClr val="D8D8D8"/>
                </a:solidFill>
                <a:latin typeface="Avenir"/>
                <a:ea typeface="Avenir"/>
                <a:cs typeface="Avenir"/>
                <a:sym typeface="Avenir"/>
              </a:rPr>
              <a:t>PD</a:t>
            </a:r>
            <a:r>
              <a:rPr lang="es-ES" sz="1300" dirty="0">
                <a:solidFill>
                  <a:srgbClr val="D8D8D8"/>
                </a:solidFill>
                <a:latin typeface="Avenir"/>
                <a:ea typeface="Avenir"/>
                <a:cs typeface="Avenir"/>
                <a:sym typeface="Avenir"/>
              </a:rPr>
              <a:t>, 1)</a:t>
            </a:r>
            <a:endParaRPr sz="1300" dirty="0">
              <a:solidFill>
                <a:srgbClr val="D8D8D8"/>
              </a:solidFill>
              <a:latin typeface="Avenir"/>
              <a:ea typeface="Avenir"/>
              <a:cs typeface="Avenir"/>
              <a:sym typeface="Avenir"/>
            </a:endParaRPr>
          </a:p>
        </p:txBody>
      </p:sp>
      <p:cxnSp>
        <p:nvCxnSpPr>
          <p:cNvPr id="159" name="Google Shape;159;p6"/>
          <p:cNvCxnSpPr/>
          <p:nvPr/>
        </p:nvCxnSpPr>
        <p:spPr>
          <a:xfrm>
            <a:off x="2729445" y="4813977"/>
            <a:ext cx="212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7" descr="Screen Shot 2021-09-15 at 1.16.32 AM.png"/>
          <p:cNvPicPr preferRelativeResize="0"/>
          <p:nvPr/>
        </p:nvPicPr>
        <p:blipFill rotWithShape="1">
          <a:blip r:embed="rId3">
            <a:alphaModFix/>
          </a:blip>
          <a:srcRect/>
          <a:stretch/>
        </p:blipFill>
        <p:spPr>
          <a:xfrm>
            <a:off x="1106493" y="105508"/>
            <a:ext cx="6918902" cy="4580328"/>
          </a:xfrm>
          <a:prstGeom prst="rect">
            <a:avLst/>
          </a:prstGeom>
          <a:noFill/>
          <a:ln>
            <a:noFill/>
          </a:ln>
        </p:spPr>
      </p:pic>
      <p:sp>
        <p:nvSpPr>
          <p:cNvPr id="165" name="Google Shape;165;p7"/>
          <p:cNvSpPr txBox="1">
            <a:spLocks noGrp="1"/>
          </p:cNvSpPr>
          <p:nvPr>
            <p:ph type="sldNum" idx="4294967295"/>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7</a:t>
            </a:fld>
            <a:endParaRPr/>
          </a:p>
        </p:txBody>
      </p:sp>
      <p:sp>
        <p:nvSpPr>
          <p:cNvPr id="166" name="Google Shape;166;p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7</a:t>
            </a:fld>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8</a:t>
            </a:fld>
            <a:endParaRPr/>
          </a:p>
        </p:txBody>
      </p:sp>
      <p:sp>
        <p:nvSpPr>
          <p:cNvPr id="172" name="Google Shape;172;p8"/>
          <p:cNvSpPr txBox="1">
            <a:spLocks noGrp="1"/>
          </p:cNvSpPr>
          <p:nvPr>
            <p:ph type="title"/>
          </p:nvPr>
        </p:nvSpPr>
        <p:spPr>
          <a:xfrm>
            <a:off x="125" y="1266900"/>
            <a:ext cx="9144000" cy="871389"/>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DE8F32"/>
              </a:buClr>
              <a:buSzPts val="9300"/>
              <a:buFont typeface="Helvetica Neue"/>
              <a:buNone/>
            </a:pPr>
            <a:r>
              <a:rPr lang="sk-SK" sz="3200" dirty="0">
                <a:latin typeface="Avenir"/>
                <a:ea typeface="Avenir"/>
                <a:cs typeface="Avenir"/>
                <a:sym typeface="Avenir"/>
              </a:rPr>
              <a:t>Cieľ s</a:t>
            </a:r>
            <a:r>
              <a:rPr lang="es-ES" sz="3200" dirty="0">
                <a:latin typeface="Avenir"/>
                <a:ea typeface="Avenir"/>
                <a:cs typeface="Avenir"/>
                <a:sym typeface="Avenir"/>
              </a:rPr>
              <a:t>ynod</a:t>
            </a:r>
            <a:r>
              <a:rPr lang="sk-SK" sz="3200" dirty="0">
                <a:latin typeface="Avenir"/>
                <a:ea typeface="Avenir"/>
                <a:cs typeface="Avenir"/>
                <a:sym typeface="Avenir"/>
              </a:rPr>
              <a:t>y</a:t>
            </a:r>
            <a:endParaRPr sz="3200" dirty="0">
              <a:latin typeface="Avenir"/>
              <a:ea typeface="Avenir"/>
              <a:cs typeface="Avenir"/>
              <a:sym typeface="Avenir"/>
            </a:endParaRPr>
          </a:p>
        </p:txBody>
      </p:sp>
      <p:sp>
        <p:nvSpPr>
          <p:cNvPr id="173" name="Google Shape;173;p8"/>
          <p:cNvSpPr txBox="1">
            <a:spLocks noGrp="1"/>
          </p:cNvSpPr>
          <p:nvPr>
            <p:ph type="subTitle" idx="1"/>
          </p:nvPr>
        </p:nvSpPr>
        <p:spPr>
          <a:xfrm>
            <a:off x="1041400" y="2362201"/>
            <a:ext cx="7035799" cy="2232108"/>
          </a:xfrm>
          <a:prstGeom prst="rect">
            <a:avLst/>
          </a:prstGeom>
          <a:noFill/>
          <a:ln>
            <a:noFill/>
          </a:ln>
        </p:spPr>
        <p:txBody>
          <a:bodyPr spcFirstLastPara="1" wrap="square" lIns="91425" tIns="91425" rIns="91425" bIns="91425" anchor="ctr" anchorCtr="0">
            <a:normAutofit fontScale="92500"/>
          </a:bodyPr>
          <a:lstStyle/>
          <a:p>
            <a:pPr marL="457200" lvl="0" indent="-304800" algn="ctr" rtl="0">
              <a:lnSpc>
                <a:spcPct val="115000"/>
              </a:lnSpc>
              <a:spcBef>
                <a:spcPts val="0"/>
              </a:spcBef>
              <a:spcAft>
                <a:spcPts val="0"/>
              </a:spcAft>
              <a:buClr>
                <a:srgbClr val="DE8F32"/>
              </a:buClr>
              <a:buSzPct val="84942"/>
              <a:buFont typeface="Helvetica Neue"/>
              <a:buNone/>
            </a:pPr>
            <a:r>
              <a:rPr lang="sk-SK" sz="2800" b="1" dirty="0">
                <a:latin typeface="Avenir"/>
                <a:ea typeface="Avenir"/>
                <a:cs typeface="Avenir"/>
                <a:sym typeface="Avenir"/>
              </a:rPr>
              <a:t>Naučiť sa </a:t>
            </a:r>
            <a:r>
              <a:rPr lang="sk-SK" sz="2800" b="1" dirty="0" err="1">
                <a:latin typeface="Avenir"/>
                <a:ea typeface="Avenir"/>
                <a:cs typeface="Avenir"/>
                <a:sym typeface="Avenir"/>
              </a:rPr>
              <a:t>synodalite</a:t>
            </a:r>
            <a:endParaRPr dirty="0"/>
          </a:p>
          <a:p>
            <a:pPr marL="457200" lvl="0" indent="-304800" algn="ctr" rtl="0">
              <a:lnSpc>
                <a:spcPct val="115000"/>
              </a:lnSpc>
              <a:spcBef>
                <a:spcPts val="0"/>
              </a:spcBef>
              <a:spcAft>
                <a:spcPts val="0"/>
              </a:spcAft>
              <a:buClr>
                <a:srgbClr val="DE8F32"/>
              </a:buClr>
              <a:buSzPct val="108107"/>
              <a:buFont typeface="Helvetica Neue"/>
              <a:buNone/>
            </a:pPr>
            <a:r>
              <a:rPr lang="sk-SK" i="1" dirty="0">
                <a:latin typeface="Avenir"/>
                <a:ea typeface="Avenir"/>
                <a:cs typeface="Avenir"/>
                <a:sym typeface="Avenir"/>
              </a:rPr>
              <a:t>Preskúmať </a:t>
            </a:r>
            <a:r>
              <a:rPr lang="es-ES" i="1" dirty="0">
                <a:latin typeface="Avenir"/>
                <a:ea typeface="Avenir"/>
                <a:cs typeface="Avenir"/>
                <a:sym typeface="Avenir"/>
              </a:rPr>
              <a:t>a </a:t>
            </a:r>
            <a:r>
              <a:rPr lang="es-ES" i="1" dirty="0" err="1">
                <a:latin typeface="Avenir"/>
                <a:ea typeface="Avenir"/>
                <a:cs typeface="Avenir"/>
                <a:sym typeface="Avenir"/>
              </a:rPr>
              <a:t>Pra</a:t>
            </a:r>
            <a:r>
              <a:rPr lang="sk-SK" i="1" dirty="0" err="1">
                <a:latin typeface="Avenir"/>
                <a:ea typeface="Avenir"/>
                <a:cs typeface="Avenir"/>
                <a:sym typeface="Avenir"/>
              </a:rPr>
              <a:t>ktizovať</a:t>
            </a:r>
            <a:endParaRPr dirty="0"/>
          </a:p>
          <a:p>
            <a:pPr marL="457200" lvl="0" indent="-304800" algn="ctr" rtl="0">
              <a:lnSpc>
                <a:spcPct val="115000"/>
              </a:lnSpc>
              <a:spcBef>
                <a:spcPts val="0"/>
              </a:spcBef>
              <a:spcAft>
                <a:spcPts val="0"/>
              </a:spcAft>
              <a:buClr>
                <a:srgbClr val="DE8F32"/>
              </a:buClr>
              <a:buSzPct val="108107"/>
              <a:buFont typeface="Helvetica Neue"/>
              <a:buNone/>
            </a:pPr>
            <a:endParaRPr i="1" dirty="0">
              <a:latin typeface="Avenir"/>
              <a:ea typeface="Avenir"/>
              <a:cs typeface="Avenir"/>
              <a:sym typeface="Avenir"/>
            </a:endParaRPr>
          </a:p>
          <a:p>
            <a:pPr marL="152401" lvl="0" indent="0" algn="ctr" rtl="0">
              <a:lnSpc>
                <a:spcPct val="115000"/>
              </a:lnSpc>
              <a:spcBef>
                <a:spcPts val="0"/>
              </a:spcBef>
              <a:spcAft>
                <a:spcPts val="0"/>
              </a:spcAft>
              <a:buSzPct val="99099"/>
            </a:pPr>
            <a:r>
              <a:rPr lang="sk-SK" sz="2400" b="1" dirty="0">
                <a:latin typeface="Avenir"/>
                <a:ea typeface="Avenir"/>
                <a:cs typeface="Avenir"/>
                <a:sym typeface="Avenir"/>
              </a:rPr>
              <a:t>Synodálne obrátenie Cirkvi</a:t>
            </a:r>
            <a:endParaRPr dirty="0"/>
          </a:p>
          <a:p>
            <a:pPr marL="152400" lvl="0" indent="0" algn="ctr" rtl="0">
              <a:lnSpc>
                <a:spcPct val="115000"/>
              </a:lnSpc>
              <a:spcBef>
                <a:spcPts val="0"/>
              </a:spcBef>
              <a:spcAft>
                <a:spcPts val="0"/>
              </a:spcAft>
              <a:buSzPct val="99099"/>
              <a:buNone/>
            </a:pPr>
            <a:r>
              <a:rPr lang="sk-SK" sz="2400" i="1" dirty="0">
                <a:latin typeface="Avenir"/>
                <a:ea typeface="Avenir"/>
                <a:cs typeface="Avenir"/>
                <a:sym typeface="Avenir"/>
              </a:rPr>
              <a:t>Uplatňovanie synodálnej povahy celej Cirkvi v praxi</a:t>
            </a:r>
            <a:endParaRPr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9" descr="Screen Shot 2021-09-09 at 7.33.40 PM.png"/>
          <p:cNvPicPr preferRelativeResize="0"/>
          <p:nvPr/>
        </p:nvPicPr>
        <p:blipFill rotWithShape="1">
          <a:blip r:embed="rId3">
            <a:alphaModFix/>
          </a:blip>
          <a:srcRect/>
          <a:stretch/>
        </p:blipFill>
        <p:spPr>
          <a:xfrm>
            <a:off x="3531604" y="401105"/>
            <a:ext cx="5490574" cy="4620547"/>
          </a:xfrm>
          <a:prstGeom prst="rect">
            <a:avLst/>
          </a:prstGeom>
          <a:noFill/>
          <a:ln>
            <a:noFill/>
          </a:ln>
        </p:spPr>
      </p:pic>
      <p:sp>
        <p:nvSpPr>
          <p:cNvPr id="179" name="Google Shape;179;p9"/>
          <p:cNvSpPr txBox="1">
            <a:spLocks noGrp="1"/>
          </p:cNvSpPr>
          <p:nvPr>
            <p:ph type="body" idx="1"/>
          </p:nvPr>
        </p:nvSpPr>
        <p:spPr>
          <a:xfrm>
            <a:off x="254000" y="281354"/>
            <a:ext cx="4368800" cy="4037428"/>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sk-SK" sz="3000" b="1" dirty="0">
                <a:solidFill>
                  <a:schemeClr val="dk1"/>
                </a:solidFill>
                <a:latin typeface="Avenir"/>
                <a:ea typeface="Avenir"/>
                <a:cs typeface="Avenir"/>
                <a:sym typeface="Avenir"/>
              </a:rPr>
              <a:t>Spoločenstvo</a:t>
            </a:r>
            <a:r>
              <a:rPr lang="es-ES" sz="3000" b="1" dirty="0">
                <a:solidFill>
                  <a:schemeClr val="dk1"/>
                </a:solidFill>
                <a:latin typeface="Avenir"/>
                <a:ea typeface="Avenir"/>
                <a:cs typeface="Avenir"/>
                <a:sym typeface="Avenir"/>
              </a:rPr>
              <a:t>, </a:t>
            </a:r>
            <a:r>
              <a:rPr lang="sk-SK" sz="3000" b="1" dirty="0">
                <a:solidFill>
                  <a:schemeClr val="dk1"/>
                </a:solidFill>
                <a:latin typeface="Avenir"/>
                <a:ea typeface="Avenir"/>
                <a:cs typeface="Avenir"/>
                <a:sym typeface="Avenir"/>
              </a:rPr>
              <a:t>spoluúčasť</a:t>
            </a:r>
            <a:r>
              <a:rPr lang="es-ES" sz="3000" b="1" dirty="0">
                <a:solidFill>
                  <a:schemeClr val="dk1"/>
                </a:solidFill>
                <a:latin typeface="Avenir"/>
                <a:ea typeface="Avenir"/>
                <a:cs typeface="Avenir"/>
                <a:sym typeface="Avenir"/>
              </a:rPr>
              <a:t> </a:t>
            </a:r>
            <a:br>
              <a:rPr lang="es-ES" sz="3000" b="1" dirty="0">
                <a:solidFill>
                  <a:schemeClr val="dk1"/>
                </a:solidFill>
                <a:latin typeface="Avenir"/>
                <a:ea typeface="Avenir"/>
                <a:cs typeface="Avenir"/>
                <a:sym typeface="Avenir"/>
              </a:rPr>
            </a:br>
            <a:r>
              <a:rPr lang="es-ES" sz="3000" b="1" dirty="0">
                <a:solidFill>
                  <a:schemeClr val="dk1"/>
                </a:solidFill>
                <a:latin typeface="Avenir"/>
                <a:ea typeface="Avenir"/>
                <a:cs typeface="Avenir"/>
                <a:sym typeface="Avenir"/>
              </a:rPr>
              <a:t>a </a:t>
            </a:r>
            <a:r>
              <a:rPr lang="sk-SK" sz="3000" b="1" dirty="0">
                <a:solidFill>
                  <a:schemeClr val="dk1"/>
                </a:solidFill>
                <a:latin typeface="Avenir"/>
                <a:ea typeface="Avenir"/>
                <a:cs typeface="Avenir"/>
                <a:sym typeface="Avenir"/>
              </a:rPr>
              <a:t>m</a:t>
            </a:r>
            <a:r>
              <a:rPr lang="es-ES" sz="3000" b="1" dirty="0">
                <a:solidFill>
                  <a:schemeClr val="dk1"/>
                </a:solidFill>
                <a:latin typeface="Avenir"/>
                <a:ea typeface="Avenir"/>
                <a:cs typeface="Avenir"/>
                <a:sym typeface="Avenir"/>
              </a:rPr>
              <a:t>is</a:t>
            </a:r>
            <a:r>
              <a:rPr lang="sk-SK" sz="3000" b="1" dirty="0" err="1">
                <a:solidFill>
                  <a:schemeClr val="dk1"/>
                </a:solidFill>
                <a:latin typeface="Avenir"/>
                <a:ea typeface="Avenir"/>
                <a:cs typeface="Avenir"/>
                <a:sym typeface="Avenir"/>
              </a:rPr>
              <a:t>ia</a:t>
            </a:r>
            <a:endParaRPr dirty="0"/>
          </a:p>
          <a:p>
            <a:pPr marL="0" lvl="0" indent="0" algn="ctr" rtl="0">
              <a:lnSpc>
                <a:spcPct val="115000"/>
              </a:lnSpc>
              <a:spcBef>
                <a:spcPts val="0"/>
              </a:spcBef>
              <a:spcAft>
                <a:spcPts val="0"/>
              </a:spcAft>
              <a:buClr>
                <a:schemeClr val="dk1"/>
              </a:buClr>
              <a:buSzPts val="1100"/>
              <a:buFont typeface="Arial"/>
              <a:buNone/>
            </a:pPr>
            <a:r>
              <a:rPr lang="es-ES" sz="3000" dirty="0">
                <a:solidFill>
                  <a:schemeClr val="dk1"/>
                </a:solidFill>
                <a:latin typeface="Avenir"/>
                <a:ea typeface="Avenir"/>
                <a:cs typeface="Avenir"/>
                <a:sym typeface="Avenir"/>
              </a:rPr>
              <a:t>– </a:t>
            </a:r>
            <a:br>
              <a:rPr lang="es-ES" sz="3000" dirty="0">
                <a:solidFill>
                  <a:schemeClr val="dk1"/>
                </a:solidFill>
                <a:latin typeface="Avenir"/>
                <a:ea typeface="Avenir"/>
                <a:cs typeface="Avenir"/>
                <a:sym typeface="Avenir"/>
              </a:rPr>
            </a:br>
            <a:r>
              <a:rPr lang="es-ES" sz="3000" dirty="0">
                <a:solidFill>
                  <a:schemeClr val="dk1"/>
                </a:solidFill>
                <a:latin typeface="Avenir"/>
                <a:ea typeface="Avenir"/>
                <a:cs typeface="Avenir"/>
                <a:sym typeface="Avenir"/>
              </a:rPr>
              <a:t>3 </a:t>
            </a:r>
            <a:r>
              <a:rPr lang="sk-SK" sz="3000" dirty="0">
                <a:solidFill>
                  <a:schemeClr val="dk1"/>
                </a:solidFill>
                <a:latin typeface="Avenir"/>
                <a:ea typeface="Avenir"/>
                <a:cs typeface="Avenir"/>
                <a:sym typeface="Avenir"/>
              </a:rPr>
              <a:t>nenahraditeľné kľúčové body v srdci synodálnej Cirkvi</a:t>
            </a:r>
            <a:endParaRPr sz="3000" dirty="0">
              <a:latin typeface="Avenir"/>
              <a:ea typeface="Avenir"/>
              <a:cs typeface="Avenir"/>
              <a:sym typeface="Avenir"/>
            </a:endParaRPr>
          </a:p>
        </p:txBody>
      </p:sp>
      <p:sp>
        <p:nvSpPr>
          <p:cNvPr id="180" name="Google Shape;180;p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9</a:t>
            </a:fld>
            <a:endParaRPr/>
          </a:p>
        </p:txBody>
      </p:sp>
      <p:cxnSp>
        <p:nvCxnSpPr>
          <p:cNvPr id="181" name="Google Shape;181;p9"/>
          <p:cNvCxnSpPr/>
          <p:nvPr/>
        </p:nvCxnSpPr>
        <p:spPr>
          <a:xfrm>
            <a:off x="1193493" y="4460196"/>
            <a:ext cx="227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1172</TotalTime>
  <Words>3150</Words>
  <Application>Microsoft Macintosh PowerPoint</Application>
  <PresentationFormat>On-screen Show (16:9)</PresentationFormat>
  <Paragraphs>259</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Noto Sans Symbols</vt:lpstr>
      <vt:lpstr>Calibri</vt:lpstr>
      <vt:lpstr>Helvetica Neue</vt:lpstr>
      <vt:lpstr>Helvetica Neue Light</vt:lpstr>
      <vt:lpstr>Simple Light</vt:lpstr>
      <vt:lpstr>Za synodálnu Cirkev: spoločenstvo, spoluúčasť a misia</vt:lpstr>
      <vt:lpstr>PowerPoint Presentation</vt:lpstr>
      <vt:lpstr>PowerPoint Presentation</vt:lpstr>
      <vt:lpstr>Nechajme sa spoločne viesť Bohom, načúvajúc Duchu Svätému </vt:lpstr>
      <vt:lpstr>Výzva synodality</vt:lpstr>
      <vt:lpstr>PowerPoint Presentation</vt:lpstr>
      <vt:lpstr>PowerPoint Presentation</vt:lpstr>
      <vt:lpstr>Cieľ synody</vt:lpstr>
      <vt:lpstr>PowerPoint Presentation</vt:lpstr>
      <vt:lpstr>PowerPoint Presentation</vt:lpstr>
      <vt:lpstr>Od udalosti k procesu</vt:lpstr>
      <vt:lpstr>Episcopalis Communio kladie dôraz na miestnu fázu</vt:lpstr>
      <vt:lpstr>Episcopalis Communio kladie dôraz na miestnu fázu</vt:lpstr>
      <vt:lpstr>Základná otázka synodálneho procesu</vt:lpstr>
      <vt:lpstr>PowerPoint Presentation</vt:lpstr>
      <vt:lpstr>PowerPoint Presentation</vt:lpstr>
      <vt:lpstr>PowerPoint Presentation</vt:lpstr>
      <vt:lpstr>Ciele synody (PD, 2)</vt:lpstr>
      <vt:lpstr>Ciele synody (PD, 2)</vt:lpstr>
      <vt:lpstr>PowerPoint Presentation</vt:lpstr>
      <vt:lpstr>PowerPoint Presentation</vt:lpstr>
      <vt:lpstr>Rozlišovanie znamení čias vo svetle evanjelia</vt:lpstr>
      <vt:lpstr>„Synodalita predstavuje v tomto kontexte hlavnú cestu pre Cirkev, ktorá je povolaná neustále sa obnovovať pôsobením Ducha a počúvaním Božieho slova.“ (PD, 9)</vt:lpstr>
      <vt:lpstr>PowerPoint Presentation</vt:lpstr>
      <vt:lpstr>PowerPoint Presentation</vt:lpstr>
      <vt:lpstr>Synodalita v akcii: cesty konzultácií s Božím ľudom (PD, 26)</vt:lpstr>
      <vt:lpstr>Hlavná otázka synodálneho procesu</vt:lpstr>
      <vt:lpstr>Desať tém na preskúmanie</vt:lpstr>
      <vt:lpstr>Oživenie kolegiálnych orgánov</vt:lpstr>
      <vt:lpstr>Kľúčový cieľ  Vademeca: podpora prispôsobenia miestnemu kontextu</vt:lpstr>
      <vt:lpstr>PowerPoint Presentation</vt:lpstr>
      <vt:lpstr>PowerPoint Presentation</vt:lpstr>
      <vt:lpstr>Diecézna fáza Synody</vt:lpstr>
      <vt:lpstr>Rozvíjanie diecéznej fázy</vt:lpstr>
      <vt:lpstr>PowerPoint Presentation</vt:lpstr>
      <vt:lpstr>Ďakujeme!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a Synodal Church: Communion, Participation, and Mission</dc:title>
  <dc:creator>nathalie.becquart</dc:creator>
  <cp:lastModifiedBy>Martin Kramara</cp:lastModifiedBy>
  <cp:revision>68</cp:revision>
  <dcterms:modified xsi:type="dcterms:W3CDTF">2021-11-29T13:24:39Z</dcterms:modified>
</cp:coreProperties>
</file>