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84" r:id="rId4"/>
    <p:sldId id="269" r:id="rId5"/>
    <p:sldId id="268" r:id="rId6"/>
    <p:sldId id="270" r:id="rId7"/>
    <p:sldId id="276" r:id="rId8"/>
    <p:sldId id="272" r:id="rId9"/>
    <p:sldId id="273" r:id="rId10"/>
    <p:sldId id="274" r:id="rId11"/>
    <p:sldId id="275" r:id="rId12"/>
    <p:sldId id="278" r:id="rId13"/>
    <p:sldId id="289" r:id="rId14"/>
    <p:sldId id="290" r:id="rId15"/>
    <p:sldId id="280" r:id="rId16"/>
    <p:sldId id="281" r:id="rId17"/>
    <p:sldId id="282" r:id="rId18"/>
    <p:sldId id="287" r:id="rId19"/>
    <p:sldId id="283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631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4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2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8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99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7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5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2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5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1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9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4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3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2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5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27DDBDEC-0655-F048-8957-9D3691BE9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035" y="0"/>
            <a:ext cx="12344035" cy="69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8773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Diecézna fáza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0D43A5F0-41D1-1949-B3A0-1EED11EBC074}"/>
              </a:ext>
            </a:extLst>
          </p:cNvPr>
          <p:cNvSpPr txBox="1">
            <a:spLocks/>
          </p:cNvSpPr>
          <p:nvPr/>
        </p:nvSpPr>
        <p:spPr>
          <a:xfrm>
            <a:off x="913774" y="1445216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dialóg s čo najväčším počtom ľudí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5833DD2-2A8A-0741-AEA1-51AEA153DD90}"/>
              </a:ext>
            </a:extLst>
          </p:cNvPr>
          <p:cNvSpPr txBox="1">
            <a:spLocks/>
          </p:cNvSpPr>
          <p:nvPr/>
        </p:nvSpPr>
        <p:spPr>
          <a:xfrm>
            <a:off x="913774" y="2315999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modlitbová atmosféra</a:t>
            </a:r>
            <a:endParaRPr lang="sk-SK" sz="4000" cap="none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66FDCBE3-A192-4248-BB1F-5DD0D56771F9}"/>
              </a:ext>
            </a:extLst>
          </p:cNvPr>
          <p:cNvSpPr txBox="1">
            <a:spLocks/>
          </p:cNvSpPr>
          <p:nvPr/>
        </p:nvSpPr>
        <p:spPr>
          <a:xfrm>
            <a:off x="913774" y="3222178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objaviť </a:t>
            </a:r>
            <a:r>
              <a:rPr lang="sk-SK" sz="4000" cap="none" dirty="0" err="1">
                <a:latin typeface="Garamond" panose="02020404030301010803" pitchFamily="18" charset="0"/>
              </a:rPr>
              <a:t>synodálnosť</a:t>
            </a:r>
            <a:r>
              <a:rPr lang="sk-SK" sz="4000" cap="none" dirty="0">
                <a:latin typeface="Garamond" panose="02020404030301010803" pitchFamily="18" charset="0"/>
              </a:rPr>
              <a:t> Cirkvi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D959D034-4262-5A41-8CA5-1139B4DBF4FE}"/>
              </a:ext>
            </a:extLst>
          </p:cNvPr>
          <p:cNvSpPr txBox="1">
            <a:spLocks/>
          </p:cNvSpPr>
          <p:nvPr/>
        </p:nvSpPr>
        <p:spPr>
          <a:xfrm>
            <a:off x="913774" y="4089410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spoločné putovanie pod vedením Ducha Svätého 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BF39DA38-D0CB-2D45-9EB8-927F49A52B0A}"/>
              </a:ext>
            </a:extLst>
          </p:cNvPr>
          <p:cNvSpPr txBox="1">
            <a:spLocks/>
          </p:cNvSpPr>
          <p:nvPr/>
        </p:nvSpPr>
        <p:spPr>
          <a:xfrm>
            <a:off x="913774" y="4999140"/>
            <a:ext cx="10363826" cy="1443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začiatok procesu, ktorý bude pokračovať aj po roku 2023</a:t>
            </a:r>
          </a:p>
        </p:txBody>
      </p:sp>
    </p:spTree>
    <p:extLst>
      <p:ext uri="{BB962C8B-B14F-4D97-AF65-F5344CB8AC3E}">
        <p14:creationId xmlns:p14="http://schemas.microsoft.com/office/powerpoint/2010/main" val="154096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8773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počúvanie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0D43A5F0-41D1-1949-B3A0-1EED11EBC074}"/>
              </a:ext>
            </a:extLst>
          </p:cNvPr>
          <p:cNvSpPr txBox="1">
            <a:spLocks/>
          </p:cNvSpPr>
          <p:nvPr/>
        </p:nvSpPr>
        <p:spPr>
          <a:xfrm>
            <a:off x="913774" y="1679485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nie vytváranie schém dopredu 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5833DD2-2A8A-0741-AEA1-51AEA153DD90}"/>
              </a:ext>
            </a:extLst>
          </p:cNvPr>
          <p:cNvSpPr txBox="1">
            <a:spLocks/>
          </p:cNvSpPr>
          <p:nvPr/>
        </p:nvSpPr>
        <p:spPr>
          <a:xfrm>
            <a:off x="913773" y="2631989"/>
            <a:ext cx="10824339" cy="2161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načúvať Bohu prostredníctvom modlitby a vzájomného načúvania, inšpirujúc sa Božím slovom </a:t>
            </a:r>
            <a:endParaRPr lang="sk-SK" sz="4000" cap="none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7A03B7AD-F921-4949-85D0-8E5DFD4E9575}"/>
              </a:ext>
            </a:extLst>
          </p:cNvPr>
          <p:cNvSpPr txBox="1">
            <a:spLocks/>
          </p:cNvSpPr>
          <p:nvPr/>
        </p:nvSpPr>
        <p:spPr>
          <a:xfrm>
            <a:off x="913774" y="4229073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počúvanie všetkých </a:t>
            </a:r>
          </a:p>
        </p:txBody>
      </p:sp>
    </p:spTree>
    <p:extLst>
      <p:ext uri="{BB962C8B-B14F-4D97-AF65-F5344CB8AC3E}">
        <p14:creationId xmlns:p14="http://schemas.microsoft.com/office/powerpoint/2010/main" val="182587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10" y="242628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organizácia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D84BAEF-CA01-8341-B178-C44DF7ECFA32}"/>
              </a:ext>
            </a:extLst>
          </p:cNvPr>
          <p:cNvSpPr txBox="1">
            <a:spLocks/>
          </p:cNvSpPr>
          <p:nvPr/>
        </p:nvSpPr>
        <p:spPr>
          <a:xfrm>
            <a:off x="1066174" y="1456742"/>
            <a:ext cx="1080603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koordinátor a Arcidiecézny synodálny tím</a:t>
            </a:r>
            <a:endParaRPr lang="sk-SK" sz="4000" b="1" dirty="0">
              <a:latin typeface="Garamond" panose="02020404030301010803" pitchFamily="18" charset="0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407D1D5-1795-2443-B245-B0DFCCF7F8E9}"/>
              </a:ext>
            </a:extLst>
          </p:cNvPr>
          <p:cNvSpPr txBox="1">
            <a:spLocks/>
          </p:cNvSpPr>
          <p:nvPr/>
        </p:nvSpPr>
        <p:spPr>
          <a:xfrm>
            <a:off x="1066174" y="2155440"/>
            <a:ext cx="10363826" cy="96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reprezentácia rôznych oblastí života arcidiecézy</a:t>
            </a:r>
            <a:r>
              <a:rPr lang="sk-SK" sz="3600" cap="none" dirty="0">
                <a:latin typeface="Garamond" panose="02020404030301010803" pitchFamily="18" charset="0"/>
              </a:rPr>
              <a:t>	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25FBAB64-CC9D-5543-9427-6033E51AC140}"/>
              </a:ext>
            </a:extLst>
          </p:cNvPr>
          <p:cNvSpPr txBox="1">
            <a:spLocks/>
          </p:cNvSpPr>
          <p:nvPr/>
        </p:nvSpPr>
        <p:spPr>
          <a:xfrm>
            <a:off x="1066174" y="2950028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každý na svojom poli organizuje synodu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C5DDD4F9-9184-604F-B097-9D5D9976AC1A}"/>
              </a:ext>
            </a:extLst>
          </p:cNvPr>
          <p:cNvSpPr txBox="1">
            <a:spLocks/>
          </p:cNvSpPr>
          <p:nvPr/>
        </p:nvSpPr>
        <p:spPr>
          <a:xfrm>
            <a:off x="1066174" y="3820811"/>
            <a:ext cx="10363826" cy="14866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dekani, farári, ostatní kňazi, lídri spoločenstiev, iní...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C6DD66F-2988-7340-8B66-A8F048477CDB}"/>
              </a:ext>
            </a:extLst>
          </p:cNvPr>
          <p:cNvSpPr txBox="1">
            <a:spLocks/>
          </p:cNvSpPr>
          <p:nvPr/>
        </p:nvSpPr>
        <p:spPr>
          <a:xfrm>
            <a:off x="1066174" y="5156921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„pastoračné rady“, spoločenstvá, ostatní...</a:t>
            </a:r>
          </a:p>
        </p:txBody>
      </p:sp>
    </p:spTree>
    <p:extLst>
      <p:ext uri="{BB962C8B-B14F-4D97-AF65-F5344CB8AC3E}">
        <p14:creationId xmlns:p14="http://schemas.microsoft.com/office/powerpoint/2010/main" val="187313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50" y="-43561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Arcidiecézny tím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D84BAEF-CA01-8341-B178-C44DF7ECFA32}"/>
              </a:ext>
            </a:extLst>
          </p:cNvPr>
          <p:cNvSpPr txBox="1">
            <a:spLocks/>
          </p:cNvSpPr>
          <p:nvPr/>
        </p:nvSpPr>
        <p:spPr>
          <a:xfrm>
            <a:off x="1066172" y="1027703"/>
            <a:ext cx="1080603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animovať synodálny proces v Arcidiecéze</a:t>
            </a:r>
            <a:endParaRPr lang="sk-SK" sz="4000" b="1" dirty="0">
              <a:latin typeface="Garamond" panose="02020404030301010803" pitchFamily="18" charset="0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407D1D5-1795-2443-B245-B0DFCCF7F8E9}"/>
              </a:ext>
            </a:extLst>
          </p:cNvPr>
          <p:cNvSpPr txBox="1">
            <a:spLocks/>
          </p:cNvSpPr>
          <p:nvPr/>
        </p:nvSpPr>
        <p:spPr>
          <a:xfrm>
            <a:off x="1066172" y="1728614"/>
            <a:ext cx="10599353" cy="96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motivovať a vysvetľovať veriacim o čo ide</a:t>
            </a:r>
            <a:r>
              <a:rPr lang="sk-SK" sz="3600" cap="none" dirty="0">
                <a:latin typeface="Garamond" panose="02020404030301010803" pitchFamily="18" charset="0"/>
              </a:rPr>
              <a:t>	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C5DDD4F9-9184-604F-B097-9D5D9976AC1A}"/>
              </a:ext>
            </a:extLst>
          </p:cNvPr>
          <p:cNvSpPr txBox="1">
            <a:spLocks/>
          </p:cNvSpPr>
          <p:nvPr/>
        </p:nvSpPr>
        <p:spPr>
          <a:xfrm>
            <a:off x="1066172" y="2493963"/>
            <a:ext cx="1080603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pripravovať materiály pre spoločenstvá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C6DD66F-2988-7340-8B66-A8F048477CDB}"/>
              </a:ext>
            </a:extLst>
          </p:cNvPr>
          <p:cNvSpPr txBox="1">
            <a:spLocks/>
          </p:cNvSpPr>
          <p:nvPr/>
        </p:nvSpPr>
        <p:spPr>
          <a:xfrm>
            <a:off x="1066172" y="4629497"/>
            <a:ext cx="10363826" cy="85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zorganizovať </a:t>
            </a:r>
            <a:r>
              <a:rPr lang="sk-SK" sz="4000" cap="none" dirty="0" err="1">
                <a:latin typeface="Garamond" panose="02020404030301010803" pitchFamily="18" charset="0"/>
              </a:rPr>
              <a:t>Predsynodálne</a:t>
            </a:r>
            <a:r>
              <a:rPr lang="sk-SK" sz="4000" cap="none" dirty="0">
                <a:latin typeface="Garamond" panose="02020404030301010803" pitchFamily="18" charset="0"/>
              </a:rPr>
              <a:t> stretnutie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B1A23E40-0FCD-1B46-B82F-79D370FBD960}"/>
              </a:ext>
            </a:extLst>
          </p:cNvPr>
          <p:cNvSpPr txBox="1">
            <a:spLocks/>
          </p:cNvSpPr>
          <p:nvPr/>
        </p:nvSpPr>
        <p:spPr>
          <a:xfrm>
            <a:off x="1066172" y="3295029"/>
            <a:ext cx="10806036" cy="14956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organizovať synodálny proces - príprava, zber výstupov z farností a zo spoločenstiev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DC069BFD-C30F-4645-86C5-9B5558FBCC79}"/>
              </a:ext>
            </a:extLst>
          </p:cNvPr>
          <p:cNvSpPr txBox="1">
            <a:spLocks/>
          </p:cNvSpPr>
          <p:nvPr/>
        </p:nvSpPr>
        <p:spPr>
          <a:xfrm>
            <a:off x="1066172" y="5390401"/>
            <a:ext cx="10363826" cy="85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pripraviť záverečný dokument (august 2022)</a:t>
            </a:r>
          </a:p>
        </p:txBody>
      </p:sp>
    </p:spTree>
    <p:extLst>
      <p:ext uri="{BB962C8B-B14F-4D97-AF65-F5344CB8AC3E}">
        <p14:creationId xmlns:p14="http://schemas.microsoft.com/office/powerpoint/2010/main" val="80138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50" y="-43561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Členovia Arcidiecézneho tímu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D84BAEF-CA01-8341-B178-C44DF7ECFA32}"/>
              </a:ext>
            </a:extLst>
          </p:cNvPr>
          <p:cNvSpPr txBox="1">
            <a:spLocks/>
          </p:cNvSpPr>
          <p:nvPr/>
        </p:nvSpPr>
        <p:spPr>
          <a:xfrm>
            <a:off x="1066172" y="1320720"/>
            <a:ext cx="1080603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animovať synodálny proces v Arcidiecéze</a:t>
            </a:r>
            <a:endParaRPr lang="sk-SK" sz="4000" b="1" dirty="0">
              <a:latin typeface="Garamond" panose="02020404030301010803" pitchFamily="18" charset="0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407D1D5-1795-2443-B245-B0DFCCF7F8E9}"/>
              </a:ext>
            </a:extLst>
          </p:cNvPr>
          <p:cNvSpPr txBox="1">
            <a:spLocks/>
          </p:cNvSpPr>
          <p:nvPr/>
        </p:nvSpPr>
        <p:spPr>
          <a:xfrm>
            <a:off x="1066172" y="2143557"/>
            <a:ext cx="10599353" cy="96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motivovať a vysvetľovať veriacim o čo ide</a:t>
            </a:r>
            <a:r>
              <a:rPr lang="sk-SK" sz="3600" cap="none" dirty="0">
                <a:latin typeface="Garamond" panose="02020404030301010803" pitchFamily="18" charset="0"/>
              </a:rPr>
              <a:t>	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C5DDD4F9-9184-604F-B097-9D5D9976AC1A}"/>
              </a:ext>
            </a:extLst>
          </p:cNvPr>
          <p:cNvSpPr txBox="1">
            <a:spLocks/>
          </p:cNvSpPr>
          <p:nvPr/>
        </p:nvSpPr>
        <p:spPr>
          <a:xfrm>
            <a:off x="1066172" y="3023562"/>
            <a:ext cx="1080603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vytvoriť synodálne spoločenstvá vo svojej oblasti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C6DD66F-2988-7340-8B66-A8F048477CDB}"/>
              </a:ext>
            </a:extLst>
          </p:cNvPr>
          <p:cNvSpPr txBox="1">
            <a:spLocks/>
          </p:cNvSpPr>
          <p:nvPr/>
        </p:nvSpPr>
        <p:spPr>
          <a:xfrm>
            <a:off x="1066172" y="3908928"/>
            <a:ext cx="10363826" cy="1761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do dohodnutého termínu zozbierať výstupy zo spoločenstiev a odovzdať koordinátorovi</a:t>
            </a:r>
          </a:p>
        </p:txBody>
      </p:sp>
    </p:spTree>
    <p:extLst>
      <p:ext uri="{BB962C8B-B14F-4D97-AF65-F5344CB8AC3E}">
        <p14:creationId xmlns:p14="http://schemas.microsoft.com/office/powerpoint/2010/main" val="421852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10" y="242628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Stretnutia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D84BAEF-CA01-8341-B178-C44DF7ECFA32}"/>
              </a:ext>
            </a:extLst>
          </p:cNvPr>
          <p:cNvSpPr txBox="1">
            <a:spLocks/>
          </p:cNvSpPr>
          <p:nvPr/>
        </p:nvSpPr>
        <p:spPr>
          <a:xfrm>
            <a:off x="1066174" y="1456742"/>
            <a:ext cx="1080603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konajú sa v celej arcidiecéze </a:t>
            </a:r>
            <a:endParaRPr lang="sk-SK" sz="4000" b="1" dirty="0">
              <a:latin typeface="Garamond" panose="02020404030301010803" pitchFamily="18" charset="0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407D1D5-1795-2443-B245-B0DFCCF7F8E9}"/>
              </a:ext>
            </a:extLst>
          </p:cNvPr>
          <p:cNvSpPr txBox="1">
            <a:spLocks/>
          </p:cNvSpPr>
          <p:nvPr/>
        </p:nvSpPr>
        <p:spPr>
          <a:xfrm>
            <a:off x="1066173" y="2248454"/>
            <a:ext cx="10599353" cy="96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farnosti - viaceré farnosti spolu - spoločenstvá  </a:t>
            </a:r>
            <a:r>
              <a:rPr lang="sk-SK" sz="3600" cap="none" dirty="0">
                <a:latin typeface="Garamond" panose="02020404030301010803" pitchFamily="18" charset="0"/>
              </a:rPr>
              <a:t>	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C6DD66F-2988-7340-8B66-A8F048477CDB}"/>
              </a:ext>
            </a:extLst>
          </p:cNvPr>
          <p:cNvSpPr txBox="1">
            <a:spLocks/>
          </p:cNvSpPr>
          <p:nvPr/>
        </p:nvSpPr>
        <p:spPr>
          <a:xfrm>
            <a:off x="1066172" y="3104148"/>
            <a:ext cx="10363826" cy="174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aspoň tri stretnutia, alebo pravidelnejšie stretávanie sa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9C2D78FB-D321-FE46-A1BF-55B67B41C169}"/>
              </a:ext>
            </a:extLst>
          </p:cNvPr>
          <p:cNvSpPr txBox="1">
            <a:spLocks/>
          </p:cNvSpPr>
          <p:nvPr/>
        </p:nvSpPr>
        <p:spPr>
          <a:xfrm>
            <a:off x="1066172" y="4578452"/>
            <a:ext cx="10363826" cy="89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modlitba - dialóg - rozlišovanie - výstup 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A9A6FF2-C5F8-6C44-A3BA-22EAC2EC6C15}"/>
              </a:ext>
            </a:extLst>
          </p:cNvPr>
          <p:cNvSpPr txBox="1">
            <a:spLocks/>
          </p:cNvSpPr>
          <p:nvPr/>
        </p:nvSpPr>
        <p:spPr>
          <a:xfrm>
            <a:off x="1066172" y="5315611"/>
            <a:ext cx="10363826" cy="89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nie mechanické zbieranie názorov</a:t>
            </a:r>
          </a:p>
        </p:txBody>
      </p:sp>
    </p:spTree>
    <p:extLst>
      <p:ext uri="{BB962C8B-B14F-4D97-AF65-F5344CB8AC3E}">
        <p14:creationId xmlns:p14="http://schemas.microsoft.com/office/powerpoint/2010/main" val="278768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10" y="242628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Témy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D84BAEF-CA01-8341-B178-C44DF7ECFA32}"/>
              </a:ext>
            </a:extLst>
          </p:cNvPr>
          <p:cNvSpPr txBox="1">
            <a:spLocks/>
          </p:cNvSpPr>
          <p:nvPr/>
        </p:nvSpPr>
        <p:spPr>
          <a:xfrm>
            <a:off x="1066174" y="1456741"/>
            <a:ext cx="10806036" cy="4953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sk-SK" sz="4000" cap="none" dirty="0">
                <a:latin typeface="Garamond" panose="02020404030301010803" pitchFamily="18" charset="0"/>
              </a:rPr>
              <a:t>Spoločníci na ceste</a:t>
            </a:r>
          </a:p>
          <a:p>
            <a:pPr marL="742950" indent="-742950">
              <a:buAutoNum type="arabicPeriod"/>
            </a:pPr>
            <a:r>
              <a:rPr lang="sk-SK" sz="4000" cap="none" dirty="0">
                <a:latin typeface="Garamond" panose="02020404030301010803" pitchFamily="18" charset="0"/>
              </a:rPr>
              <a:t>Počúvanie</a:t>
            </a:r>
          </a:p>
          <a:p>
            <a:pPr marL="742950" indent="-742950">
              <a:buAutoNum type="arabicPeriod"/>
            </a:pPr>
            <a:r>
              <a:rPr lang="sk-SK" sz="4000" cap="none" dirty="0">
                <a:latin typeface="Garamond" panose="02020404030301010803" pitchFamily="18" charset="0"/>
              </a:rPr>
              <a:t>Vyjadrenie názoru</a:t>
            </a:r>
          </a:p>
          <a:p>
            <a:pPr marL="742950" indent="-742950">
              <a:buAutoNum type="arabicPeriod"/>
            </a:pPr>
            <a:r>
              <a:rPr lang="sk-SK" sz="4000" cap="none" dirty="0">
                <a:latin typeface="Garamond" panose="02020404030301010803" pitchFamily="18" charset="0"/>
              </a:rPr>
              <a:t>Slávenie</a:t>
            </a:r>
          </a:p>
          <a:p>
            <a:pPr marL="742950" indent="-742950">
              <a:buAutoNum type="arabicPeriod"/>
            </a:pPr>
            <a:r>
              <a:rPr lang="sk-SK" sz="4000" cap="none" dirty="0">
                <a:latin typeface="Garamond" panose="02020404030301010803" pitchFamily="18" charset="0"/>
              </a:rPr>
              <a:t>Zdieľanie zodpovednosti za našu spoločnú misiu</a:t>
            </a:r>
          </a:p>
          <a:p>
            <a:pPr marL="742950" indent="-742950">
              <a:buAutoNum type="arabicPeriod"/>
            </a:pPr>
            <a:r>
              <a:rPr lang="sk-SK" sz="4000" cap="none" dirty="0">
                <a:latin typeface="Garamond" panose="02020404030301010803" pitchFamily="18" charset="0"/>
              </a:rPr>
              <a:t>Dialóg v Cirkvi a spoločnosti</a:t>
            </a:r>
          </a:p>
          <a:p>
            <a:pPr marL="742950" indent="-742950">
              <a:buAutoNum type="arabicPeriod"/>
            </a:pPr>
            <a:r>
              <a:rPr lang="sk-SK" sz="4000" cap="none" dirty="0">
                <a:latin typeface="Garamond" panose="02020404030301010803" pitchFamily="18" charset="0"/>
              </a:rPr>
              <a:t>Ekumenizmus</a:t>
            </a:r>
          </a:p>
          <a:p>
            <a:pPr marL="742950" indent="-742950">
              <a:buAutoNum type="arabicPeriod"/>
            </a:pPr>
            <a:r>
              <a:rPr lang="sk-SK" sz="4000" cap="none" dirty="0">
                <a:latin typeface="Garamond" panose="02020404030301010803" pitchFamily="18" charset="0"/>
              </a:rPr>
              <a:t>Autorita a spoluúčasť</a:t>
            </a:r>
          </a:p>
          <a:p>
            <a:pPr marL="742950" indent="-742950">
              <a:buAutoNum type="arabicPeriod"/>
            </a:pPr>
            <a:r>
              <a:rPr lang="sk-SK" sz="4000" cap="none" dirty="0">
                <a:latin typeface="Garamond" panose="02020404030301010803" pitchFamily="18" charset="0"/>
              </a:rPr>
              <a:t>Rozlišovanie a rozhodovanie</a:t>
            </a:r>
          </a:p>
          <a:p>
            <a:pPr marL="742950" indent="-742950">
              <a:buAutoNum type="arabicPeriod"/>
            </a:pPr>
            <a:r>
              <a:rPr lang="sk-SK" sz="4000" cap="none" dirty="0">
                <a:latin typeface="Garamond" panose="02020404030301010803" pitchFamily="18" charset="0"/>
              </a:rPr>
              <a:t>Formovanie v </a:t>
            </a:r>
            <a:r>
              <a:rPr lang="sk-SK" sz="4000" cap="none" dirty="0" err="1">
                <a:latin typeface="Garamond" panose="02020404030301010803" pitchFamily="18" charset="0"/>
              </a:rPr>
              <a:t>synodalite</a:t>
            </a:r>
            <a:endParaRPr lang="sk-SK" sz="4000" cap="none" dirty="0">
              <a:latin typeface="Garamond" panose="02020404030301010803" pitchFamily="18" charset="0"/>
            </a:endParaRPr>
          </a:p>
          <a:p>
            <a:pPr marL="742950" indent="-742950">
              <a:buAutoNum type="arabicPeriod"/>
            </a:pPr>
            <a:endParaRPr lang="sk-SK" sz="4000" b="1" dirty="0">
              <a:latin typeface="Garamond" panose="02020404030301010803" pitchFamily="18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1C1418C-3C20-F342-A91D-C934A99527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3794" y="3545212"/>
            <a:ext cx="5798206" cy="33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10" y="242628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 err="1">
                <a:latin typeface="Garamond" panose="02020404030301010803" pitchFamily="18" charset="0"/>
              </a:rPr>
              <a:t>Predsynodálne</a:t>
            </a:r>
            <a:r>
              <a:rPr lang="sk-SK" sz="4400" b="1" dirty="0">
                <a:latin typeface="Garamond" panose="02020404030301010803" pitchFamily="18" charset="0"/>
              </a:rPr>
              <a:t> stretnutie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D84BAEF-CA01-8341-B178-C44DF7ECFA32}"/>
              </a:ext>
            </a:extLst>
          </p:cNvPr>
          <p:cNvSpPr txBox="1">
            <a:spLocks/>
          </p:cNvSpPr>
          <p:nvPr/>
        </p:nvSpPr>
        <p:spPr>
          <a:xfrm>
            <a:off x="1066174" y="1456742"/>
            <a:ext cx="1080603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na záver diecéznej fázy</a:t>
            </a:r>
            <a:endParaRPr lang="sk-SK" sz="4000" b="1" dirty="0">
              <a:latin typeface="Garamond" panose="02020404030301010803" pitchFamily="18" charset="0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407D1D5-1795-2443-B245-B0DFCCF7F8E9}"/>
              </a:ext>
            </a:extLst>
          </p:cNvPr>
          <p:cNvSpPr txBox="1">
            <a:spLocks/>
          </p:cNvSpPr>
          <p:nvPr/>
        </p:nvSpPr>
        <p:spPr>
          <a:xfrm>
            <a:off x="1066173" y="2248454"/>
            <a:ext cx="10599353" cy="96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široké zastúpenie arcidiecézy</a:t>
            </a:r>
            <a:r>
              <a:rPr lang="sk-SK" sz="3600" cap="none" dirty="0">
                <a:latin typeface="Garamond" panose="02020404030301010803" pitchFamily="18" charset="0"/>
              </a:rPr>
              <a:t>	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C6DD66F-2988-7340-8B66-A8F048477CDB}"/>
              </a:ext>
            </a:extLst>
          </p:cNvPr>
          <p:cNvSpPr txBox="1">
            <a:spLocks/>
          </p:cNvSpPr>
          <p:nvPr/>
        </p:nvSpPr>
        <p:spPr>
          <a:xfrm>
            <a:off x="1066172" y="3104148"/>
            <a:ext cx="10363826" cy="174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modlitba - počúvanie - uvažovanie - rozlišovanie pre Arcidiecézu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9C2D78FB-D321-FE46-A1BF-55B67B41C169}"/>
              </a:ext>
            </a:extLst>
          </p:cNvPr>
          <p:cNvSpPr txBox="1">
            <a:spLocks/>
          </p:cNvSpPr>
          <p:nvPr/>
        </p:nvSpPr>
        <p:spPr>
          <a:xfrm>
            <a:off x="1066172" y="4689154"/>
            <a:ext cx="10363826" cy="89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modlitba - dialóg - rozlišovanie - výstup </a:t>
            </a:r>
          </a:p>
        </p:txBody>
      </p:sp>
    </p:spTree>
    <p:extLst>
      <p:ext uri="{BB962C8B-B14F-4D97-AF65-F5344CB8AC3E}">
        <p14:creationId xmlns:p14="http://schemas.microsoft.com/office/powerpoint/2010/main" val="351643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10" y="242628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Predpoklady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D84BAEF-CA01-8341-B178-C44DF7ECFA32}"/>
              </a:ext>
            </a:extLst>
          </p:cNvPr>
          <p:cNvSpPr txBox="1">
            <a:spLocks/>
          </p:cNvSpPr>
          <p:nvPr/>
        </p:nvSpPr>
        <p:spPr>
          <a:xfrm>
            <a:off x="1066174" y="1456742"/>
            <a:ext cx="1080603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pokora pri počúvaní</a:t>
            </a:r>
            <a:endParaRPr lang="sk-SK" sz="4000" b="1" dirty="0">
              <a:latin typeface="Garamond" panose="02020404030301010803" pitchFamily="18" charset="0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407D1D5-1795-2443-B245-B0DFCCF7F8E9}"/>
              </a:ext>
            </a:extLst>
          </p:cNvPr>
          <p:cNvSpPr txBox="1">
            <a:spLocks/>
          </p:cNvSpPr>
          <p:nvPr/>
        </p:nvSpPr>
        <p:spPr>
          <a:xfrm>
            <a:off x="1066173" y="2248454"/>
            <a:ext cx="10599353" cy="96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odvaha v hovorení</a:t>
            </a:r>
            <a:r>
              <a:rPr lang="sk-SK" sz="3600" cap="none" dirty="0">
                <a:latin typeface="Garamond" panose="02020404030301010803" pitchFamily="18" charset="0"/>
              </a:rPr>
              <a:t>	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C6DD66F-2988-7340-8B66-A8F048477CDB}"/>
              </a:ext>
            </a:extLst>
          </p:cNvPr>
          <p:cNvSpPr txBox="1">
            <a:spLocks/>
          </p:cNvSpPr>
          <p:nvPr/>
        </p:nvSpPr>
        <p:spPr>
          <a:xfrm>
            <a:off x="1066172" y="3006343"/>
            <a:ext cx="10363826" cy="902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odvaha k novosti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9C2D78FB-D321-FE46-A1BF-55B67B41C169}"/>
              </a:ext>
            </a:extLst>
          </p:cNvPr>
          <p:cNvSpPr txBox="1">
            <a:spLocks/>
          </p:cNvSpPr>
          <p:nvPr/>
        </p:nvSpPr>
        <p:spPr>
          <a:xfrm>
            <a:off x="1066172" y="3755148"/>
            <a:ext cx="10363826" cy="89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otvorenosť k zmene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D1E4B723-B5A7-BD4E-8168-2657993015DA}"/>
              </a:ext>
            </a:extLst>
          </p:cNvPr>
          <p:cNvSpPr txBox="1">
            <a:spLocks/>
          </p:cNvSpPr>
          <p:nvPr/>
        </p:nvSpPr>
        <p:spPr>
          <a:xfrm>
            <a:off x="1066172" y="4503953"/>
            <a:ext cx="10363826" cy="89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prijať Cirkev v pohybe</a:t>
            </a:r>
          </a:p>
        </p:txBody>
      </p:sp>
    </p:spTree>
    <p:extLst>
      <p:ext uri="{BB962C8B-B14F-4D97-AF65-F5344CB8AC3E}">
        <p14:creationId xmlns:p14="http://schemas.microsoft.com/office/powerpoint/2010/main" val="1253154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746" y="132900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Svätý nepokoj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D84BAEF-CA01-8341-B178-C44DF7ECFA32}"/>
              </a:ext>
            </a:extLst>
          </p:cNvPr>
          <p:cNvSpPr txBox="1">
            <a:spLocks/>
          </p:cNvSpPr>
          <p:nvPr/>
        </p:nvSpPr>
        <p:spPr>
          <a:xfrm>
            <a:off x="1066174" y="1456742"/>
            <a:ext cx="1080603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uveriť, že Boží ľud je nositeľom Ducha Svätého </a:t>
            </a:r>
            <a:endParaRPr lang="sk-SK" sz="4000" b="1" dirty="0">
              <a:latin typeface="Garamond" panose="02020404030301010803" pitchFamily="18" charset="0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407D1D5-1795-2443-B245-B0DFCCF7F8E9}"/>
              </a:ext>
            </a:extLst>
          </p:cNvPr>
          <p:cNvSpPr txBox="1">
            <a:spLocks/>
          </p:cNvSpPr>
          <p:nvPr/>
        </p:nvSpPr>
        <p:spPr>
          <a:xfrm>
            <a:off x="1066173" y="2248454"/>
            <a:ext cx="10599353" cy="96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iný druh synody</a:t>
            </a:r>
            <a:r>
              <a:rPr lang="sk-SK" sz="3600" cap="none" dirty="0">
                <a:latin typeface="Garamond" panose="02020404030301010803" pitchFamily="18" charset="0"/>
              </a:rPr>
              <a:t>	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C6DD66F-2988-7340-8B66-A8F048477CDB}"/>
              </a:ext>
            </a:extLst>
          </p:cNvPr>
          <p:cNvSpPr txBox="1">
            <a:spLocks/>
          </p:cNvSpPr>
          <p:nvPr/>
        </p:nvSpPr>
        <p:spPr>
          <a:xfrm>
            <a:off x="1066172" y="3052919"/>
            <a:ext cx="10363826" cy="902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prekonať klerikalizmus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9C2D78FB-D321-FE46-A1BF-55B67B41C169}"/>
              </a:ext>
            </a:extLst>
          </p:cNvPr>
          <p:cNvSpPr txBox="1">
            <a:spLocks/>
          </p:cNvSpPr>
          <p:nvPr/>
        </p:nvSpPr>
        <p:spPr>
          <a:xfrm>
            <a:off x="1066172" y="3858378"/>
            <a:ext cx="10363826" cy="89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vymyslieť ako pozvať ľudí zvonku 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D4A18E41-EC77-C046-BA02-867F0ADFDFFB}"/>
              </a:ext>
            </a:extLst>
          </p:cNvPr>
          <p:cNvSpPr txBox="1">
            <a:spLocks/>
          </p:cNvSpPr>
          <p:nvPr/>
        </p:nvSpPr>
        <p:spPr>
          <a:xfrm>
            <a:off x="1066172" y="4650090"/>
            <a:ext cx="10363826" cy="89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cieľom je naučiť sa žiť </a:t>
            </a:r>
            <a:r>
              <a:rPr lang="sk-SK" sz="4000" cap="none" dirty="0" err="1">
                <a:latin typeface="Garamond" panose="02020404030301010803" pitchFamily="18" charset="0"/>
              </a:rPr>
              <a:t>synodalitu</a:t>
            </a:r>
            <a:r>
              <a:rPr lang="sk-SK" sz="4000" cap="none" dirty="0">
                <a:latin typeface="Garamond" panose="02020404030301010803" pitchFamily="18" charset="0"/>
              </a:rPr>
              <a:t> Cirkvi stále</a:t>
            </a:r>
          </a:p>
        </p:txBody>
      </p:sp>
    </p:spTree>
    <p:extLst>
      <p:ext uri="{BB962C8B-B14F-4D97-AF65-F5344CB8AC3E}">
        <p14:creationId xmlns:p14="http://schemas.microsoft.com/office/powerpoint/2010/main" val="33936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8773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 err="1">
                <a:latin typeface="Garamond" panose="02020404030301010803" pitchFamily="18" charset="0"/>
              </a:rPr>
              <a:t>synodalita</a:t>
            </a:r>
            <a:endParaRPr lang="sk-SK" sz="4400" b="1" dirty="0">
              <a:latin typeface="Garamond" panose="02020404030301010803" pitchFamily="18" charset="0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407D1D5-1795-2443-B245-B0DFCCF7F8E9}"/>
              </a:ext>
            </a:extLst>
          </p:cNvPr>
          <p:cNvSpPr txBox="1">
            <a:spLocks/>
          </p:cNvSpPr>
          <p:nvPr/>
        </p:nvSpPr>
        <p:spPr>
          <a:xfrm>
            <a:off x="1066174" y="1569606"/>
            <a:ext cx="10363826" cy="1171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800" cap="none" dirty="0">
                <a:latin typeface="Garamond" panose="02020404030301010803" pitchFamily="18" charset="0"/>
              </a:rPr>
              <a:t>spoločne kráčať</a:t>
            </a:r>
          </a:p>
          <a:p>
            <a:endParaRPr lang="sk-SK" sz="4000" cap="none" dirty="0"/>
          </a:p>
          <a:p>
            <a:pPr marL="0" indent="0">
              <a:buNone/>
            </a:pP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6A416038-3958-A54E-8506-2E36F64AAAE9}"/>
              </a:ext>
            </a:extLst>
          </p:cNvPr>
          <p:cNvSpPr txBox="1">
            <a:spLocks/>
          </p:cNvSpPr>
          <p:nvPr/>
        </p:nvSpPr>
        <p:spPr>
          <a:xfrm>
            <a:off x="1066174" y="2521527"/>
            <a:ext cx="10363826" cy="2307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800" cap="none" dirty="0">
                <a:latin typeface="Garamond" panose="02020404030301010803" pitchFamily="18" charset="0"/>
              </a:rPr>
              <a:t>zámer: počúvať a viesť dialóg na znovuobjavenie synodálnej povahy Cirkvi</a:t>
            </a:r>
          </a:p>
          <a:p>
            <a:endParaRPr lang="sk-SK" sz="4000" cap="none" dirty="0"/>
          </a:p>
          <a:p>
            <a:pPr marL="0" indent="0">
              <a:buNone/>
            </a:pPr>
            <a:endParaRPr lang="sk-SK" sz="4000" dirty="0"/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DBA179A5-0E89-1042-A604-D04BFCD47A70}"/>
              </a:ext>
            </a:extLst>
          </p:cNvPr>
          <p:cNvSpPr txBox="1">
            <a:spLocks/>
          </p:cNvSpPr>
          <p:nvPr/>
        </p:nvSpPr>
        <p:spPr>
          <a:xfrm>
            <a:off x="1066174" y="4361488"/>
            <a:ext cx="10363826" cy="93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800" cap="none" dirty="0">
                <a:latin typeface="Garamond" panose="02020404030301010803" pitchFamily="18" charset="0"/>
              </a:rPr>
              <a:t>Boh nás k tomu povoláva</a:t>
            </a:r>
            <a:endParaRPr lang="sk-SK" sz="4800" dirty="0">
              <a:latin typeface="Garamond" panose="02020404030301010803" pitchFamily="18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3E082ED-6C23-FC47-9EFB-CD966FFA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3744" y="4245001"/>
            <a:ext cx="4485835" cy="26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84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03B652D-AE5A-7042-B577-3191AF5419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044" y="443346"/>
            <a:ext cx="11773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9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8773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Vývoj od Druhého Vatikánskeho Koncilu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407D1D5-1795-2443-B245-B0DFCCF7F8E9}"/>
              </a:ext>
            </a:extLst>
          </p:cNvPr>
          <p:cNvSpPr txBox="1">
            <a:spLocks/>
          </p:cNvSpPr>
          <p:nvPr/>
        </p:nvSpPr>
        <p:spPr>
          <a:xfrm>
            <a:off x="1066174" y="1569606"/>
            <a:ext cx="10363826" cy="1171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800" cap="none" dirty="0">
                <a:latin typeface="Garamond" panose="02020404030301010803" pitchFamily="18" charset="0"/>
              </a:rPr>
              <a:t>prítomný princíp </a:t>
            </a:r>
            <a:r>
              <a:rPr lang="sk-SK" sz="4800" cap="none" dirty="0" err="1">
                <a:latin typeface="Garamond" panose="02020404030301010803" pitchFamily="18" charset="0"/>
              </a:rPr>
              <a:t>synodality</a:t>
            </a:r>
            <a:endParaRPr lang="sk-SK" sz="4800" cap="none" dirty="0">
              <a:latin typeface="Garamond" panose="02020404030301010803" pitchFamily="18" charset="0"/>
            </a:endParaRPr>
          </a:p>
          <a:p>
            <a:endParaRPr lang="sk-SK" sz="4000" cap="none" dirty="0"/>
          </a:p>
          <a:p>
            <a:pPr marL="0" indent="0">
              <a:buNone/>
            </a:pP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6A416038-3958-A54E-8506-2E36F64AAAE9}"/>
              </a:ext>
            </a:extLst>
          </p:cNvPr>
          <p:cNvSpPr txBox="1">
            <a:spLocks/>
          </p:cNvSpPr>
          <p:nvPr/>
        </p:nvSpPr>
        <p:spPr>
          <a:xfrm>
            <a:off x="1066174" y="2521527"/>
            <a:ext cx="10363826" cy="1560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800" cap="none" dirty="0">
                <a:latin typeface="Garamond" panose="02020404030301010803" pitchFamily="18" charset="0"/>
              </a:rPr>
              <a:t>synodálne štruktúry (presbyterská rada, pastoračná rada...)</a:t>
            </a:r>
            <a:endParaRPr lang="sk-SK" sz="4000" cap="none" dirty="0"/>
          </a:p>
          <a:p>
            <a:pPr marL="0" indent="0">
              <a:buNone/>
            </a:pPr>
            <a:endParaRPr lang="sk-SK" sz="4000" dirty="0"/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DBA179A5-0E89-1042-A604-D04BFCD47A70}"/>
              </a:ext>
            </a:extLst>
          </p:cNvPr>
          <p:cNvSpPr txBox="1">
            <a:spLocks/>
          </p:cNvSpPr>
          <p:nvPr/>
        </p:nvSpPr>
        <p:spPr>
          <a:xfrm>
            <a:off x="1066174" y="3860187"/>
            <a:ext cx="10363826" cy="93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800" cap="none" dirty="0">
                <a:latin typeface="Garamond" panose="02020404030301010803" pitchFamily="18" charset="0"/>
              </a:rPr>
              <a:t>táto synoda je iná synoda</a:t>
            </a:r>
            <a:endParaRPr lang="sk-SK" sz="4800" dirty="0">
              <a:latin typeface="Garamond" panose="02020404030301010803" pitchFamily="18" charset="0"/>
            </a:endParaRP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9E3108F0-931F-2A46-A934-768DE0D4224B}"/>
              </a:ext>
            </a:extLst>
          </p:cNvPr>
          <p:cNvSpPr txBox="1">
            <a:spLocks/>
          </p:cNvSpPr>
          <p:nvPr/>
        </p:nvSpPr>
        <p:spPr>
          <a:xfrm>
            <a:off x="1066174" y="4733284"/>
            <a:ext cx="10363826" cy="935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800" cap="none" dirty="0">
                <a:latin typeface="Garamond" panose="02020404030301010803" pitchFamily="18" charset="0"/>
              </a:rPr>
              <a:t>chce počúvať všetkých - kto je nevypočutý</a:t>
            </a:r>
            <a:endParaRPr lang="sk-SK" sz="4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8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8773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Základná otázka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D84BAEF-CA01-8341-B178-C44DF7ECFA32}"/>
              </a:ext>
            </a:extLst>
          </p:cNvPr>
          <p:cNvSpPr txBox="1">
            <a:spLocks/>
          </p:cNvSpPr>
          <p:nvPr/>
        </p:nvSpPr>
        <p:spPr>
          <a:xfrm>
            <a:off x="1066174" y="1529863"/>
            <a:ext cx="10806036" cy="2972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“Ako sa dnes na rôznych úrovniach uskutočňuje spoločné kráčanie, ktoré umožňuje Cirkvi ohlasovať evanjelium v súlade s misiou a aké kroky nás Duch Svätý pozýva vykonať, aby sme rástli ako synodálna Cirkev?“</a:t>
            </a:r>
            <a:endParaRPr lang="sk-SK" sz="4000" b="1" dirty="0">
              <a:latin typeface="Garamond" panose="02020404030301010803" pitchFamily="18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C6DCE08E-8A30-1248-B18A-06C492493FE9}"/>
              </a:ext>
            </a:extLst>
          </p:cNvPr>
          <p:cNvSpPr txBox="1">
            <a:spLocks/>
          </p:cNvSpPr>
          <p:nvPr/>
        </p:nvSpPr>
        <p:spPr>
          <a:xfrm>
            <a:off x="1066174" y="4753506"/>
            <a:ext cx="10806036" cy="105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analýza - vízia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7DA4D31-CE11-ED49-AB23-317ABF6237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6130" y="4245001"/>
            <a:ext cx="5815870" cy="26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8773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Cieľ synody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407D1D5-1795-2443-B245-B0DFCCF7F8E9}"/>
              </a:ext>
            </a:extLst>
          </p:cNvPr>
          <p:cNvSpPr txBox="1">
            <a:spLocks/>
          </p:cNvSpPr>
          <p:nvPr/>
        </p:nvSpPr>
        <p:spPr>
          <a:xfrm>
            <a:off x="1066174" y="1649424"/>
            <a:ext cx="10363826" cy="96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aby celý Boží ľud počúval čo Duch hovorí Cirkvi</a:t>
            </a:r>
            <a:r>
              <a:rPr lang="sk-SK" sz="3600" cap="none" dirty="0">
                <a:latin typeface="Garamond" panose="02020404030301010803" pitchFamily="18" charset="0"/>
              </a:rPr>
              <a:t>	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25FBAB64-CC9D-5543-9427-6033E51AC140}"/>
              </a:ext>
            </a:extLst>
          </p:cNvPr>
          <p:cNvSpPr txBox="1">
            <a:spLocks/>
          </p:cNvSpPr>
          <p:nvPr/>
        </p:nvSpPr>
        <p:spPr>
          <a:xfrm>
            <a:off x="1066173" y="2577255"/>
            <a:ext cx="10363826" cy="193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inšpirovať ľudí – podnietiť dôveru – obviazať rany – tvoriť hlbšie vzťahy – budovať mosty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1C4D2DFB-B141-DE42-987E-F0C733913AEF}"/>
              </a:ext>
            </a:extLst>
          </p:cNvPr>
          <p:cNvSpPr txBox="1">
            <a:spLocks/>
          </p:cNvSpPr>
          <p:nvPr/>
        </p:nvSpPr>
        <p:spPr>
          <a:xfrm>
            <a:off x="1066173" y="4331963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rast k spoločenstvu a misii spoluúčasťou všetkých</a:t>
            </a:r>
          </a:p>
        </p:txBody>
      </p:sp>
    </p:spTree>
    <p:extLst>
      <p:ext uri="{BB962C8B-B14F-4D97-AF65-F5344CB8AC3E}">
        <p14:creationId xmlns:p14="http://schemas.microsoft.com/office/powerpoint/2010/main" val="327328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82" y="456131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 Ciele A Hlavné témy synody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66FDCBE3-A192-4248-BB1F-5DD0D56771F9}"/>
              </a:ext>
            </a:extLst>
          </p:cNvPr>
          <p:cNvSpPr txBox="1">
            <a:spLocks/>
          </p:cNvSpPr>
          <p:nvPr/>
        </p:nvSpPr>
        <p:spPr>
          <a:xfrm>
            <a:off x="913774" y="4503343"/>
            <a:ext cx="10363826" cy="141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misia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4BF29033-938D-7D40-8554-DC6DF83FADB4}"/>
              </a:ext>
            </a:extLst>
          </p:cNvPr>
          <p:cNvSpPr txBox="1">
            <a:spLocks/>
          </p:cNvSpPr>
          <p:nvPr/>
        </p:nvSpPr>
        <p:spPr>
          <a:xfrm>
            <a:off x="913774" y="3304387"/>
            <a:ext cx="10363826" cy="95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participácia</a:t>
            </a:r>
          </a:p>
        </p:txBody>
      </p:sp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8865C7AD-30D0-B54C-AD6D-9440EFD1AF7F}"/>
              </a:ext>
            </a:extLst>
          </p:cNvPr>
          <p:cNvSpPr txBox="1">
            <a:spLocks/>
          </p:cNvSpPr>
          <p:nvPr/>
        </p:nvSpPr>
        <p:spPr>
          <a:xfrm>
            <a:off x="913774" y="2189919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spoločenstvo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5A23E22-127D-7740-8584-6B96451AA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006" y="2052308"/>
            <a:ext cx="5104263" cy="46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8773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Metóda synody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66FDCBE3-A192-4248-BB1F-5DD0D56771F9}"/>
              </a:ext>
            </a:extLst>
          </p:cNvPr>
          <p:cNvSpPr txBox="1">
            <a:spLocks/>
          </p:cNvSpPr>
          <p:nvPr/>
        </p:nvSpPr>
        <p:spPr>
          <a:xfrm>
            <a:off x="913774" y="5004754"/>
            <a:ext cx="10363826" cy="141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rozlišovanie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4BF29033-938D-7D40-8554-DC6DF83FADB4}"/>
              </a:ext>
            </a:extLst>
          </p:cNvPr>
          <p:cNvSpPr txBox="1">
            <a:spLocks/>
          </p:cNvSpPr>
          <p:nvPr/>
        </p:nvSpPr>
        <p:spPr>
          <a:xfrm>
            <a:off x="913774" y="2370883"/>
            <a:ext cx="10844217" cy="131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nie mechanický zber informácií (nie cez dotazníky)</a:t>
            </a:r>
          </a:p>
        </p:txBody>
      </p:sp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8865C7AD-30D0-B54C-AD6D-9440EFD1AF7F}"/>
              </a:ext>
            </a:extLst>
          </p:cNvPr>
          <p:cNvSpPr txBox="1">
            <a:spLocks/>
          </p:cNvSpPr>
          <p:nvPr/>
        </p:nvSpPr>
        <p:spPr>
          <a:xfrm>
            <a:off x="913774" y="1500100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duchovný proces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52FB1782-91FC-2D47-8370-0ABFCA9C8D1B}"/>
              </a:ext>
            </a:extLst>
          </p:cNvPr>
          <p:cNvSpPr txBox="1">
            <a:spLocks/>
          </p:cNvSpPr>
          <p:nvPr/>
        </p:nvSpPr>
        <p:spPr>
          <a:xfrm>
            <a:off x="913774" y="3241666"/>
            <a:ext cx="10363826" cy="96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dialóg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A1F8E037-E5AB-2841-8B76-6963D5FF0FBC}"/>
              </a:ext>
            </a:extLst>
          </p:cNvPr>
          <p:cNvSpPr txBox="1">
            <a:spLocks/>
          </p:cNvSpPr>
          <p:nvPr/>
        </p:nvSpPr>
        <p:spPr>
          <a:xfrm>
            <a:off x="913774" y="4112449"/>
            <a:ext cx="10363826" cy="96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počúvanie</a:t>
            </a:r>
          </a:p>
        </p:txBody>
      </p:sp>
    </p:spTree>
    <p:extLst>
      <p:ext uri="{BB962C8B-B14F-4D97-AF65-F5344CB8AC3E}">
        <p14:creationId xmlns:p14="http://schemas.microsoft.com/office/powerpoint/2010/main" val="348305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8773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Nástrahy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0D43A5F0-41D1-1949-B3A0-1EED11EBC074}"/>
              </a:ext>
            </a:extLst>
          </p:cNvPr>
          <p:cNvSpPr txBox="1">
            <a:spLocks/>
          </p:cNvSpPr>
          <p:nvPr/>
        </p:nvSpPr>
        <p:spPr>
          <a:xfrm>
            <a:off x="913774" y="1260600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latin typeface="Garamond" panose="02020404030301010803" pitchFamily="18" charset="0"/>
              </a:rPr>
              <a:t> ísť svojou cestou</a:t>
            </a:r>
            <a:endParaRPr lang="sk-SK" sz="4000" cap="none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5833DD2-2A8A-0741-AEA1-51AEA153DD90}"/>
              </a:ext>
            </a:extLst>
          </p:cNvPr>
          <p:cNvSpPr txBox="1">
            <a:spLocks/>
          </p:cNvSpPr>
          <p:nvPr/>
        </p:nvSpPr>
        <p:spPr>
          <a:xfrm>
            <a:off x="913774" y="1978167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riešiť</a:t>
            </a:r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iba starosti a problémy</a:t>
            </a:r>
            <a:endParaRPr lang="sk-SK" sz="4000" cap="none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66FDCBE3-A192-4248-BB1F-5DD0D56771F9}"/>
              </a:ext>
            </a:extLst>
          </p:cNvPr>
          <p:cNvSpPr txBox="1">
            <a:spLocks/>
          </p:cNvSpPr>
          <p:nvPr/>
        </p:nvSpPr>
        <p:spPr>
          <a:xfrm>
            <a:off x="913774" y="2786787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venovať sa len štruktúram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21DFE4A5-7957-5448-B1FA-E08204FBD067}"/>
              </a:ext>
            </a:extLst>
          </p:cNvPr>
          <p:cNvSpPr txBox="1">
            <a:spLocks/>
          </p:cNvSpPr>
          <p:nvPr/>
        </p:nvSpPr>
        <p:spPr>
          <a:xfrm>
            <a:off x="913774" y="3657570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konflikt a rozdelenie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5EC510C8-11E3-3B4A-A0FB-FE44AD6673B6}"/>
              </a:ext>
            </a:extLst>
          </p:cNvPr>
          <p:cNvSpPr txBox="1">
            <a:spLocks/>
          </p:cNvSpPr>
          <p:nvPr/>
        </p:nvSpPr>
        <p:spPr>
          <a:xfrm>
            <a:off x="913774" y="4466190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demokracia</a:t>
            </a:r>
          </a:p>
        </p:txBody>
      </p:sp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B6E3EB01-F5C2-1641-B312-A8383E79D7E1}"/>
              </a:ext>
            </a:extLst>
          </p:cNvPr>
          <p:cNvSpPr txBox="1">
            <a:spLocks/>
          </p:cNvSpPr>
          <p:nvPr/>
        </p:nvSpPr>
        <p:spPr>
          <a:xfrm>
            <a:off x="913774" y="5274810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počúvať len už aktívnych</a:t>
            </a:r>
          </a:p>
        </p:txBody>
      </p:sp>
    </p:spTree>
    <p:extLst>
      <p:ext uri="{BB962C8B-B14F-4D97-AF65-F5344CB8AC3E}">
        <p14:creationId xmlns:p14="http://schemas.microsoft.com/office/powerpoint/2010/main" val="228739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17E3-49C6-E549-80A1-79B66EAD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8773"/>
            <a:ext cx="10364451" cy="1596177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Garamond" panose="02020404030301010803" pitchFamily="18" charset="0"/>
              </a:rPr>
              <a:t>fázy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9AB7E5-FD7F-7F4E-A245-2B0F5FCD9AC0}"/>
              </a:ext>
            </a:extLst>
          </p:cNvPr>
          <p:cNvSpPr txBox="1"/>
          <p:nvPr/>
        </p:nvSpPr>
        <p:spPr>
          <a:xfrm>
            <a:off x="10467474" y="-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0D43A5F0-41D1-1949-B3A0-1EED11EBC074}"/>
              </a:ext>
            </a:extLst>
          </p:cNvPr>
          <p:cNvSpPr txBox="1">
            <a:spLocks/>
          </p:cNvSpPr>
          <p:nvPr/>
        </p:nvSpPr>
        <p:spPr>
          <a:xfrm>
            <a:off x="4031672" y="1855645"/>
            <a:ext cx="10363826" cy="8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diecézna (do 15. augusta 2022)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5833DD2-2A8A-0741-AEA1-51AEA153DD90}"/>
              </a:ext>
            </a:extLst>
          </p:cNvPr>
          <p:cNvSpPr txBox="1">
            <a:spLocks/>
          </p:cNvSpPr>
          <p:nvPr/>
        </p:nvSpPr>
        <p:spPr>
          <a:xfrm>
            <a:off x="4031672" y="2850549"/>
            <a:ext cx="10363826" cy="105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kontinentálna</a:t>
            </a:r>
            <a:endParaRPr lang="sk-SK" sz="4000" cap="none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66FDCBE3-A192-4248-BB1F-5DD0D56771F9}"/>
              </a:ext>
            </a:extLst>
          </p:cNvPr>
          <p:cNvSpPr txBox="1">
            <a:spLocks/>
          </p:cNvSpPr>
          <p:nvPr/>
        </p:nvSpPr>
        <p:spPr>
          <a:xfrm>
            <a:off x="4031672" y="3847196"/>
            <a:ext cx="10363826" cy="9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cap="none" dirty="0"/>
              <a:t> </a:t>
            </a:r>
            <a:r>
              <a:rPr lang="sk-SK" sz="4000" cap="none" dirty="0">
                <a:latin typeface="Garamond" panose="02020404030301010803" pitchFamily="18" charset="0"/>
              </a:rPr>
              <a:t>Rím 2023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5DE58450-3F66-6D4B-8C58-1603141FC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2056" r="6946" b="2"/>
          <a:stretch/>
        </p:blipFill>
        <p:spPr>
          <a:xfrm>
            <a:off x="0" y="-1"/>
            <a:ext cx="259080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3253975"/>
      </p:ext>
    </p:extLst>
  </p:cSld>
  <p:clrMapOvr>
    <a:masterClrMapping/>
  </p:clrMapOvr>
</p:sld>
</file>

<file path=ppt/theme/theme1.xml><?xml version="1.0" encoding="utf-8"?>
<a:theme xmlns:a="http://schemas.openxmlformats.org/drawingml/2006/main" name="Kvapka">
  <a:themeElements>
    <a:clrScheme name="Kvapk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v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v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{BC05913A-7B53-3A4B-A736-338733BEA41C}tf10001062</Template>
  <TotalTime>472</TotalTime>
  <Words>540</Words>
  <Application>Microsoft Macintosh PowerPoint</Application>
  <PresentationFormat>Širokouhlá</PresentationFormat>
  <Paragraphs>99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Garamond</vt:lpstr>
      <vt:lpstr>Tw Cen MT</vt:lpstr>
      <vt:lpstr>Kvapka</vt:lpstr>
      <vt:lpstr>Prezentácia programu PowerPoint</vt:lpstr>
      <vt:lpstr>synodalita</vt:lpstr>
      <vt:lpstr>Vývoj od Druhého Vatikánskeho Koncilu</vt:lpstr>
      <vt:lpstr>Základná otázka</vt:lpstr>
      <vt:lpstr>Cieľ synody</vt:lpstr>
      <vt:lpstr> Ciele A Hlavné témy synody</vt:lpstr>
      <vt:lpstr>Metóda synody</vt:lpstr>
      <vt:lpstr>Nástrahy</vt:lpstr>
      <vt:lpstr>fázy</vt:lpstr>
      <vt:lpstr>Diecézna fáza</vt:lpstr>
      <vt:lpstr>počúvanie</vt:lpstr>
      <vt:lpstr>organizácia</vt:lpstr>
      <vt:lpstr>Arcidiecézny tím</vt:lpstr>
      <vt:lpstr>Členovia Arcidiecézneho tímu</vt:lpstr>
      <vt:lpstr>Stretnutia</vt:lpstr>
      <vt:lpstr>Témy</vt:lpstr>
      <vt:lpstr>Predsynodálne stretnutie</vt:lpstr>
      <vt:lpstr>Predpoklady</vt:lpstr>
      <vt:lpstr>Svätý nepokoj</vt:lpstr>
      <vt:lpstr>Prezentácia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Prvý jánov list</dc:title>
  <dc:creator>P S</dc:creator>
  <cp:lastModifiedBy>P S</cp:lastModifiedBy>
  <cp:revision>42</cp:revision>
  <dcterms:created xsi:type="dcterms:W3CDTF">2019-11-12T14:44:33Z</dcterms:created>
  <dcterms:modified xsi:type="dcterms:W3CDTF">2021-10-31T20:25:06Z</dcterms:modified>
</cp:coreProperties>
</file>